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310" r:id="rId2"/>
    <p:sldId id="261" r:id="rId3"/>
    <p:sldId id="269" r:id="rId4"/>
    <p:sldId id="267" r:id="rId5"/>
    <p:sldId id="266" r:id="rId6"/>
    <p:sldId id="272" r:id="rId7"/>
    <p:sldId id="262" r:id="rId8"/>
    <p:sldId id="277" r:id="rId9"/>
    <p:sldId id="278" r:id="rId10"/>
    <p:sldId id="279" r:id="rId11"/>
    <p:sldId id="265" r:id="rId12"/>
    <p:sldId id="311" r:id="rId13"/>
    <p:sldId id="280" r:id="rId14"/>
    <p:sldId id="281" r:id="rId15"/>
    <p:sldId id="309" r:id="rId16"/>
    <p:sldId id="260" r:id="rId17"/>
    <p:sldId id="258" r:id="rId18"/>
    <p:sldId id="268" r:id="rId19"/>
    <p:sldId id="274" r:id="rId20"/>
    <p:sldId id="25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3D66E5-0865-4A17-B97F-8FE19066953A}" v="106" dt="2023-12-05T23:30:47.8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dam, Vaibhav Nandkumar" userId="1a487fa3-d171-44e5-b774-607eb98796db" providerId="ADAL" clId="{7A3D66E5-0865-4A17-B97F-8FE19066953A}"/>
    <pc:docChg chg="custSel addSld modSld sldOrd">
      <pc:chgData name="Kadam, Vaibhav Nandkumar" userId="1a487fa3-d171-44e5-b774-607eb98796db" providerId="ADAL" clId="{7A3D66E5-0865-4A17-B97F-8FE19066953A}" dt="2023-12-05T23:30:47.847" v="156" actId="1076"/>
      <pc:docMkLst>
        <pc:docMk/>
      </pc:docMkLst>
      <pc:sldChg chg="addSp modSp mod">
        <pc:chgData name="Kadam, Vaibhav Nandkumar" userId="1a487fa3-d171-44e5-b774-607eb98796db" providerId="ADAL" clId="{7A3D66E5-0865-4A17-B97F-8FE19066953A}" dt="2023-12-05T22:51:55.718" v="150" actId="20577"/>
        <pc:sldMkLst>
          <pc:docMk/>
          <pc:sldMk cId="3147378799" sldId="266"/>
        </pc:sldMkLst>
        <pc:spChg chg="add mod">
          <ac:chgData name="Kadam, Vaibhav Nandkumar" userId="1a487fa3-d171-44e5-b774-607eb98796db" providerId="ADAL" clId="{7A3D66E5-0865-4A17-B97F-8FE19066953A}" dt="2023-12-05T22:51:55.718" v="150" actId="20577"/>
          <ac:spMkLst>
            <pc:docMk/>
            <pc:sldMk cId="3147378799" sldId="266"/>
            <ac:spMk id="7" creationId="{BCEE3B7A-3B7C-56EC-3ADD-0F7AFEBCF4AE}"/>
          </ac:spMkLst>
        </pc:spChg>
      </pc:sldChg>
      <pc:sldChg chg="addSp delSp modSp mod">
        <pc:chgData name="Kadam, Vaibhav Nandkumar" userId="1a487fa3-d171-44e5-b774-607eb98796db" providerId="ADAL" clId="{7A3D66E5-0865-4A17-B97F-8FE19066953A}" dt="2023-12-05T22:15:49.994" v="50" actId="1076"/>
        <pc:sldMkLst>
          <pc:docMk/>
          <pc:sldMk cId="3951692653" sldId="269"/>
        </pc:sldMkLst>
        <pc:spChg chg="add del mod">
          <ac:chgData name="Kadam, Vaibhav Nandkumar" userId="1a487fa3-d171-44e5-b774-607eb98796db" providerId="ADAL" clId="{7A3D66E5-0865-4A17-B97F-8FE19066953A}" dt="2023-12-05T22:15:11.508" v="42" actId="478"/>
          <ac:spMkLst>
            <pc:docMk/>
            <pc:sldMk cId="3951692653" sldId="269"/>
            <ac:spMk id="2" creationId="{BD98AC66-7E8C-AA24-1792-91C367576C4E}"/>
          </ac:spMkLst>
        </pc:spChg>
        <pc:spChg chg="add del mod">
          <ac:chgData name="Kadam, Vaibhav Nandkumar" userId="1a487fa3-d171-44e5-b774-607eb98796db" providerId="ADAL" clId="{7A3D66E5-0865-4A17-B97F-8FE19066953A}" dt="2023-12-05T22:15:21.447" v="44" actId="478"/>
          <ac:spMkLst>
            <pc:docMk/>
            <pc:sldMk cId="3951692653" sldId="269"/>
            <ac:spMk id="3" creationId="{F5BF6A7D-22AE-C1ED-C8BD-3C0629736FF9}"/>
          </ac:spMkLst>
        </pc:spChg>
        <pc:spChg chg="add mod">
          <ac:chgData name="Kadam, Vaibhav Nandkumar" userId="1a487fa3-d171-44e5-b774-607eb98796db" providerId="ADAL" clId="{7A3D66E5-0865-4A17-B97F-8FE19066953A}" dt="2023-12-05T22:15:49.994" v="50" actId="1076"/>
          <ac:spMkLst>
            <pc:docMk/>
            <pc:sldMk cId="3951692653" sldId="269"/>
            <ac:spMk id="5" creationId="{BFC6FA5F-A297-BDE1-78C6-4E4D54076FBE}"/>
          </ac:spMkLst>
        </pc:spChg>
        <pc:spChg chg="mod">
          <ac:chgData name="Kadam, Vaibhav Nandkumar" userId="1a487fa3-d171-44e5-b774-607eb98796db" providerId="ADAL" clId="{7A3D66E5-0865-4A17-B97F-8FE19066953A}" dt="2023-12-05T22:12:58.079" v="39" actId="20577"/>
          <ac:spMkLst>
            <pc:docMk/>
            <pc:sldMk cId="3951692653" sldId="269"/>
            <ac:spMk id="31" creationId="{EB6383A8-CD45-F49F-2A91-A5D65E9F5EF9}"/>
          </ac:spMkLst>
        </pc:spChg>
        <pc:spChg chg="del">
          <ac:chgData name="Kadam, Vaibhav Nandkumar" userId="1a487fa3-d171-44e5-b774-607eb98796db" providerId="ADAL" clId="{7A3D66E5-0865-4A17-B97F-8FE19066953A}" dt="2023-12-05T22:15:47.899" v="49" actId="478"/>
          <ac:spMkLst>
            <pc:docMk/>
            <pc:sldMk cId="3951692653" sldId="269"/>
            <ac:spMk id="45" creationId="{ECCCD1EB-CD56-E040-B2F2-20C5A0ECF0BF}"/>
          </ac:spMkLst>
        </pc:spChg>
      </pc:sldChg>
      <pc:sldChg chg="addSp delSp modSp mod">
        <pc:chgData name="Kadam, Vaibhav Nandkumar" userId="1a487fa3-d171-44e5-b774-607eb98796db" providerId="ADAL" clId="{7A3D66E5-0865-4A17-B97F-8FE19066953A}" dt="2023-12-05T23:30:47.847" v="156" actId="1076"/>
        <pc:sldMkLst>
          <pc:docMk/>
          <pc:sldMk cId="4269549264" sldId="278"/>
        </pc:sldMkLst>
        <pc:picChg chg="add mod">
          <ac:chgData name="Kadam, Vaibhav Nandkumar" userId="1a487fa3-d171-44e5-b774-607eb98796db" providerId="ADAL" clId="{7A3D66E5-0865-4A17-B97F-8FE19066953A}" dt="2023-12-05T23:30:47.847" v="156" actId="1076"/>
          <ac:picMkLst>
            <pc:docMk/>
            <pc:sldMk cId="4269549264" sldId="278"/>
            <ac:picMk id="5" creationId="{3B6AE49A-47EF-80B0-0A7D-89055611501B}"/>
          </ac:picMkLst>
        </pc:picChg>
        <pc:picChg chg="del">
          <ac:chgData name="Kadam, Vaibhav Nandkumar" userId="1a487fa3-d171-44e5-b774-607eb98796db" providerId="ADAL" clId="{7A3D66E5-0865-4A17-B97F-8FE19066953A}" dt="2023-12-05T23:30:34.084" v="151" actId="478"/>
          <ac:picMkLst>
            <pc:docMk/>
            <pc:sldMk cId="4269549264" sldId="278"/>
            <ac:picMk id="6" creationId="{E7F474CC-AFD3-99BA-7C46-4355785DBAB3}"/>
          </ac:picMkLst>
        </pc:picChg>
      </pc:sldChg>
      <pc:sldChg chg="add ord">
        <pc:chgData name="Kadam, Vaibhav Nandkumar" userId="1a487fa3-d171-44e5-b774-607eb98796db" providerId="ADAL" clId="{7A3D66E5-0865-4A17-B97F-8FE19066953A}" dt="2023-12-05T22:47:49.855" v="54"/>
        <pc:sldMkLst>
          <pc:docMk/>
          <pc:sldMk cId="1746848139" sldId="311"/>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3B8044-AB57-4721-8A02-DDB3766EED0B}"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BF300802-BCDF-4847-89B1-47B13E016DA3}">
      <dgm:prSet/>
      <dgm:spPr/>
      <dgm:t>
        <a:bodyPr/>
        <a:lstStyle/>
        <a:p>
          <a:pPr>
            <a:lnSpc>
              <a:spcPct val="100000"/>
            </a:lnSpc>
            <a:defRPr cap="all"/>
          </a:pPr>
          <a:r>
            <a:rPr lang="en-US"/>
            <a:t>Adaptability to Uncertainty</a:t>
          </a:r>
        </a:p>
      </dgm:t>
    </dgm:pt>
    <dgm:pt modelId="{3BFC59AB-3380-46E5-B3FD-5BC19F1A77DB}" type="parTrans" cxnId="{02174C97-7908-4E73-AF5B-C65D34E17BFF}">
      <dgm:prSet/>
      <dgm:spPr/>
      <dgm:t>
        <a:bodyPr/>
        <a:lstStyle/>
        <a:p>
          <a:endParaRPr lang="en-US"/>
        </a:p>
      </dgm:t>
    </dgm:pt>
    <dgm:pt modelId="{16A73E5B-5D47-4116-9ED9-1137CBF61A9C}" type="sibTrans" cxnId="{02174C97-7908-4E73-AF5B-C65D34E17BFF}">
      <dgm:prSet/>
      <dgm:spPr/>
      <dgm:t>
        <a:bodyPr/>
        <a:lstStyle/>
        <a:p>
          <a:endParaRPr lang="en-US"/>
        </a:p>
      </dgm:t>
    </dgm:pt>
    <dgm:pt modelId="{41B25B9E-9E72-40CD-8C12-3C43EE026608}">
      <dgm:prSet/>
      <dgm:spPr/>
      <dgm:t>
        <a:bodyPr/>
        <a:lstStyle/>
        <a:p>
          <a:pPr>
            <a:lnSpc>
              <a:spcPct val="100000"/>
            </a:lnSpc>
            <a:defRPr cap="all"/>
          </a:pPr>
          <a:r>
            <a:rPr lang="en-US"/>
            <a:t>Learning from Experience</a:t>
          </a:r>
        </a:p>
      </dgm:t>
    </dgm:pt>
    <dgm:pt modelId="{77339163-E9FD-4530-923C-08F1BDD42472}" type="parTrans" cxnId="{65E41ADA-0342-4A85-823F-0F9362FA71FF}">
      <dgm:prSet/>
      <dgm:spPr/>
      <dgm:t>
        <a:bodyPr/>
        <a:lstStyle/>
        <a:p>
          <a:endParaRPr lang="en-US"/>
        </a:p>
      </dgm:t>
    </dgm:pt>
    <dgm:pt modelId="{674CA5C2-524B-404E-B70A-48DC94F9E6B3}" type="sibTrans" cxnId="{65E41ADA-0342-4A85-823F-0F9362FA71FF}">
      <dgm:prSet/>
      <dgm:spPr/>
      <dgm:t>
        <a:bodyPr/>
        <a:lstStyle/>
        <a:p>
          <a:endParaRPr lang="en-US"/>
        </a:p>
      </dgm:t>
    </dgm:pt>
    <dgm:pt modelId="{B09C54F6-292D-42E8-8379-788E650F7AC3}">
      <dgm:prSet/>
      <dgm:spPr/>
      <dgm:t>
        <a:bodyPr/>
        <a:lstStyle/>
        <a:p>
          <a:pPr>
            <a:lnSpc>
              <a:spcPct val="100000"/>
            </a:lnSpc>
            <a:defRPr cap="all"/>
          </a:pPr>
          <a:r>
            <a:rPr lang="en-US"/>
            <a:t>Generalization Across Tasks</a:t>
          </a:r>
        </a:p>
      </dgm:t>
    </dgm:pt>
    <dgm:pt modelId="{69B50CE5-5D4F-4A1D-BCFD-CBCADDCDA1D3}" type="parTrans" cxnId="{A68CFB31-3B83-4EB7-B5A5-FA1B1B37116E}">
      <dgm:prSet/>
      <dgm:spPr/>
      <dgm:t>
        <a:bodyPr/>
        <a:lstStyle/>
        <a:p>
          <a:endParaRPr lang="en-US"/>
        </a:p>
      </dgm:t>
    </dgm:pt>
    <dgm:pt modelId="{6402C5E9-D387-4950-AF36-6FDB0A6B3240}" type="sibTrans" cxnId="{A68CFB31-3B83-4EB7-B5A5-FA1B1B37116E}">
      <dgm:prSet/>
      <dgm:spPr/>
      <dgm:t>
        <a:bodyPr/>
        <a:lstStyle/>
        <a:p>
          <a:endParaRPr lang="en-US"/>
        </a:p>
      </dgm:t>
    </dgm:pt>
    <dgm:pt modelId="{1C701017-5323-4CC9-B8C6-5A4629AB372E}">
      <dgm:prSet/>
      <dgm:spPr/>
      <dgm:t>
        <a:bodyPr/>
        <a:lstStyle/>
        <a:p>
          <a:pPr>
            <a:lnSpc>
              <a:spcPct val="100000"/>
            </a:lnSpc>
            <a:defRPr cap="all"/>
          </a:pPr>
          <a:r>
            <a:rPr lang="en-US"/>
            <a:t>Real-world Robotic Systems</a:t>
          </a:r>
        </a:p>
      </dgm:t>
    </dgm:pt>
    <dgm:pt modelId="{7C7F7810-6DD7-4226-BF23-D42A76A9AC3C}" type="parTrans" cxnId="{AA059AA9-73ED-456B-986C-EA2EE4BC2006}">
      <dgm:prSet/>
      <dgm:spPr/>
      <dgm:t>
        <a:bodyPr/>
        <a:lstStyle/>
        <a:p>
          <a:endParaRPr lang="en-US"/>
        </a:p>
      </dgm:t>
    </dgm:pt>
    <dgm:pt modelId="{57860403-1BCE-497E-B364-97AD42674224}" type="sibTrans" cxnId="{AA059AA9-73ED-456B-986C-EA2EE4BC2006}">
      <dgm:prSet/>
      <dgm:spPr/>
      <dgm:t>
        <a:bodyPr/>
        <a:lstStyle/>
        <a:p>
          <a:endParaRPr lang="en-US"/>
        </a:p>
      </dgm:t>
    </dgm:pt>
    <dgm:pt modelId="{14B72205-B7DC-4603-8CBC-4B124E987967}" type="pres">
      <dgm:prSet presAssocID="{513B8044-AB57-4721-8A02-DDB3766EED0B}" presName="root" presStyleCnt="0">
        <dgm:presLayoutVars>
          <dgm:dir/>
          <dgm:resizeHandles val="exact"/>
        </dgm:presLayoutVars>
      </dgm:prSet>
      <dgm:spPr/>
    </dgm:pt>
    <dgm:pt modelId="{CF6556CB-3BEA-463D-8B24-D17EB4F47818}" type="pres">
      <dgm:prSet presAssocID="{BF300802-BCDF-4847-89B1-47B13E016DA3}" presName="compNode" presStyleCnt="0"/>
      <dgm:spPr/>
    </dgm:pt>
    <dgm:pt modelId="{A6213DA2-F95D-40F8-97EF-73771018AFEC}" type="pres">
      <dgm:prSet presAssocID="{BF300802-BCDF-4847-89B1-47B13E016DA3}" presName="iconBgRect" presStyleLbl="bgShp" presStyleIdx="0" presStyleCnt="4"/>
      <dgm:spPr/>
    </dgm:pt>
    <dgm:pt modelId="{D1EB4981-7F28-40F0-AF73-40D82157566A}" type="pres">
      <dgm:prSet presAssocID="{BF300802-BCDF-4847-89B1-47B13E016DA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7AD75879-6757-4E62-AC1B-2701F9F81334}" type="pres">
      <dgm:prSet presAssocID="{BF300802-BCDF-4847-89B1-47B13E016DA3}" presName="spaceRect" presStyleCnt="0"/>
      <dgm:spPr/>
    </dgm:pt>
    <dgm:pt modelId="{A5C29DD3-4A39-4DEB-B296-D064F5C6E561}" type="pres">
      <dgm:prSet presAssocID="{BF300802-BCDF-4847-89B1-47B13E016DA3}" presName="textRect" presStyleLbl="revTx" presStyleIdx="0" presStyleCnt="4">
        <dgm:presLayoutVars>
          <dgm:chMax val="1"/>
          <dgm:chPref val="1"/>
        </dgm:presLayoutVars>
      </dgm:prSet>
      <dgm:spPr/>
    </dgm:pt>
    <dgm:pt modelId="{B026E8FA-C89A-417E-819C-95B3435A9725}" type="pres">
      <dgm:prSet presAssocID="{16A73E5B-5D47-4116-9ED9-1137CBF61A9C}" presName="sibTrans" presStyleCnt="0"/>
      <dgm:spPr/>
    </dgm:pt>
    <dgm:pt modelId="{3E1585EE-2DF7-4C08-813E-5DA8805D154B}" type="pres">
      <dgm:prSet presAssocID="{41B25B9E-9E72-40CD-8C12-3C43EE026608}" presName="compNode" presStyleCnt="0"/>
      <dgm:spPr/>
    </dgm:pt>
    <dgm:pt modelId="{86806286-D6FD-4668-8C5C-322F2A9EE5A6}" type="pres">
      <dgm:prSet presAssocID="{41B25B9E-9E72-40CD-8C12-3C43EE026608}" presName="iconBgRect" presStyleLbl="bgShp" presStyleIdx="1" presStyleCnt="4"/>
      <dgm:spPr/>
    </dgm:pt>
    <dgm:pt modelId="{BAF86E6D-AFED-44F4-9A11-FE7DFDFAB9EE}" type="pres">
      <dgm:prSet presAssocID="{41B25B9E-9E72-40CD-8C12-3C43EE02660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2369E023-6627-4F8C-A8FF-77FB9C36C3D0}" type="pres">
      <dgm:prSet presAssocID="{41B25B9E-9E72-40CD-8C12-3C43EE026608}" presName="spaceRect" presStyleCnt="0"/>
      <dgm:spPr/>
    </dgm:pt>
    <dgm:pt modelId="{277DCBC2-F315-43E3-8218-13F10D58A6EB}" type="pres">
      <dgm:prSet presAssocID="{41B25B9E-9E72-40CD-8C12-3C43EE026608}" presName="textRect" presStyleLbl="revTx" presStyleIdx="1" presStyleCnt="4">
        <dgm:presLayoutVars>
          <dgm:chMax val="1"/>
          <dgm:chPref val="1"/>
        </dgm:presLayoutVars>
      </dgm:prSet>
      <dgm:spPr/>
    </dgm:pt>
    <dgm:pt modelId="{416697A3-5C88-426D-819B-3F755DE76402}" type="pres">
      <dgm:prSet presAssocID="{674CA5C2-524B-404E-B70A-48DC94F9E6B3}" presName="sibTrans" presStyleCnt="0"/>
      <dgm:spPr/>
    </dgm:pt>
    <dgm:pt modelId="{C2F018BE-A057-4C15-ADF7-808E163E99B3}" type="pres">
      <dgm:prSet presAssocID="{B09C54F6-292D-42E8-8379-788E650F7AC3}" presName="compNode" presStyleCnt="0"/>
      <dgm:spPr/>
    </dgm:pt>
    <dgm:pt modelId="{FC176C83-C74C-4FF5-A9E7-A2A5BC58760A}" type="pres">
      <dgm:prSet presAssocID="{B09C54F6-292D-42E8-8379-788E650F7AC3}" presName="iconBgRect" presStyleLbl="bgShp" presStyleIdx="2" presStyleCnt="4"/>
      <dgm:spPr/>
    </dgm:pt>
    <dgm:pt modelId="{CEB854E0-5D38-483B-A097-FAD7D16EDF0C}" type="pres">
      <dgm:prSet presAssocID="{B09C54F6-292D-42E8-8379-788E650F7A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98C8CC03-F5FF-4751-80C7-9FE7B60CF81A}" type="pres">
      <dgm:prSet presAssocID="{B09C54F6-292D-42E8-8379-788E650F7AC3}" presName="spaceRect" presStyleCnt="0"/>
      <dgm:spPr/>
    </dgm:pt>
    <dgm:pt modelId="{31997D8F-F4D0-4630-9686-D90B9337839C}" type="pres">
      <dgm:prSet presAssocID="{B09C54F6-292D-42E8-8379-788E650F7AC3}" presName="textRect" presStyleLbl="revTx" presStyleIdx="2" presStyleCnt="4">
        <dgm:presLayoutVars>
          <dgm:chMax val="1"/>
          <dgm:chPref val="1"/>
        </dgm:presLayoutVars>
      </dgm:prSet>
      <dgm:spPr/>
    </dgm:pt>
    <dgm:pt modelId="{7A4E1685-6221-4CD5-9C95-A7F2589D59DA}" type="pres">
      <dgm:prSet presAssocID="{6402C5E9-D387-4950-AF36-6FDB0A6B3240}" presName="sibTrans" presStyleCnt="0"/>
      <dgm:spPr/>
    </dgm:pt>
    <dgm:pt modelId="{F2041F45-3D75-48C0-B2C3-6D7B03C1D27B}" type="pres">
      <dgm:prSet presAssocID="{1C701017-5323-4CC9-B8C6-5A4629AB372E}" presName="compNode" presStyleCnt="0"/>
      <dgm:spPr/>
    </dgm:pt>
    <dgm:pt modelId="{EB51475E-4405-4501-8739-F949ED81E8AF}" type="pres">
      <dgm:prSet presAssocID="{1C701017-5323-4CC9-B8C6-5A4629AB372E}" presName="iconBgRect" presStyleLbl="bgShp" presStyleIdx="3" presStyleCnt="4"/>
      <dgm:spPr/>
    </dgm:pt>
    <dgm:pt modelId="{01560E2E-A5B3-47B4-B124-8A9BF2A2FFB2}" type="pres">
      <dgm:prSet presAssocID="{1C701017-5323-4CC9-B8C6-5A4629AB372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ot"/>
        </a:ext>
      </dgm:extLst>
    </dgm:pt>
    <dgm:pt modelId="{D118A396-FC90-4FFD-B755-1A508B270EE1}" type="pres">
      <dgm:prSet presAssocID="{1C701017-5323-4CC9-B8C6-5A4629AB372E}" presName="spaceRect" presStyleCnt="0"/>
      <dgm:spPr/>
    </dgm:pt>
    <dgm:pt modelId="{CAA75E07-9DF9-49AF-9317-A04002A09A31}" type="pres">
      <dgm:prSet presAssocID="{1C701017-5323-4CC9-B8C6-5A4629AB372E}" presName="textRect" presStyleLbl="revTx" presStyleIdx="3" presStyleCnt="4">
        <dgm:presLayoutVars>
          <dgm:chMax val="1"/>
          <dgm:chPref val="1"/>
        </dgm:presLayoutVars>
      </dgm:prSet>
      <dgm:spPr/>
    </dgm:pt>
  </dgm:ptLst>
  <dgm:cxnLst>
    <dgm:cxn modelId="{46A58125-03B8-4127-B4DA-057D31377F3F}" type="presOf" srcId="{1C701017-5323-4CC9-B8C6-5A4629AB372E}" destId="{CAA75E07-9DF9-49AF-9317-A04002A09A31}" srcOrd="0" destOrd="0" presId="urn:microsoft.com/office/officeart/2018/5/layout/IconCircleLabelList"/>
    <dgm:cxn modelId="{A68CFB31-3B83-4EB7-B5A5-FA1B1B37116E}" srcId="{513B8044-AB57-4721-8A02-DDB3766EED0B}" destId="{B09C54F6-292D-42E8-8379-788E650F7AC3}" srcOrd="2" destOrd="0" parTransId="{69B50CE5-5D4F-4A1D-BCFD-CBCADDCDA1D3}" sibTransId="{6402C5E9-D387-4950-AF36-6FDB0A6B3240}"/>
    <dgm:cxn modelId="{58AE9946-1A3C-430E-B067-C9B07A631313}" type="presOf" srcId="{BF300802-BCDF-4847-89B1-47B13E016DA3}" destId="{A5C29DD3-4A39-4DEB-B296-D064F5C6E561}" srcOrd="0" destOrd="0" presId="urn:microsoft.com/office/officeart/2018/5/layout/IconCircleLabelList"/>
    <dgm:cxn modelId="{1365A189-5940-4F36-B883-F6751061DE16}" type="presOf" srcId="{B09C54F6-292D-42E8-8379-788E650F7AC3}" destId="{31997D8F-F4D0-4630-9686-D90B9337839C}" srcOrd="0" destOrd="0" presId="urn:microsoft.com/office/officeart/2018/5/layout/IconCircleLabelList"/>
    <dgm:cxn modelId="{A12BFC92-9096-40E8-9959-DE20736525CA}" type="presOf" srcId="{41B25B9E-9E72-40CD-8C12-3C43EE026608}" destId="{277DCBC2-F315-43E3-8218-13F10D58A6EB}" srcOrd="0" destOrd="0" presId="urn:microsoft.com/office/officeart/2018/5/layout/IconCircleLabelList"/>
    <dgm:cxn modelId="{02174C97-7908-4E73-AF5B-C65D34E17BFF}" srcId="{513B8044-AB57-4721-8A02-DDB3766EED0B}" destId="{BF300802-BCDF-4847-89B1-47B13E016DA3}" srcOrd="0" destOrd="0" parTransId="{3BFC59AB-3380-46E5-B3FD-5BC19F1A77DB}" sibTransId="{16A73E5B-5D47-4116-9ED9-1137CBF61A9C}"/>
    <dgm:cxn modelId="{AA059AA9-73ED-456B-986C-EA2EE4BC2006}" srcId="{513B8044-AB57-4721-8A02-DDB3766EED0B}" destId="{1C701017-5323-4CC9-B8C6-5A4629AB372E}" srcOrd="3" destOrd="0" parTransId="{7C7F7810-6DD7-4226-BF23-D42A76A9AC3C}" sibTransId="{57860403-1BCE-497E-B364-97AD42674224}"/>
    <dgm:cxn modelId="{AA76F2D6-9983-43DC-BB38-FFC0D211B095}" type="presOf" srcId="{513B8044-AB57-4721-8A02-DDB3766EED0B}" destId="{14B72205-B7DC-4603-8CBC-4B124E987967}" srcOrd="0" destOrd="0" presId="urn:microsoft.com/office/officeart/2018/5/layout/IconCircleLabelList"/>
    <dgm:cxn modelId="{65E41ADA-0342-4A85-823F-0F9362FA71FF}" srcId="{513B8044-AB57-4721-8A02-DDB3766EED0B}" destId="{41B25B9E-9E72-40CD-8C12-3C43EE026608}" srcOrd="1" destOrd="0" parTransId="{77339163-E9FD-4530-923C-08F1BDD42472}" sibTransId="{674CA5C2-524B-404E-B70A-48DC94F9E6B3}"/>
    <dgm:cxn modelId="{159B3CBA-D874-4DE1-AA39-8D296A0B95AE}" type="presParOf" srcId="{14B72205-B7DC-4603-8CBC-4B124E987967}" destId="{CF6556CB-3BEA-463D-8B24-D17EB4F47818}" srcOrd="0" destOrd="0" presId="urn:microsoft.com/office/officeart/2018/5/layout/IconCircleLabelList"/>
    <dgm:cxn modelId="{2D9DAEB4-50B8-4E9B-AF4B-F471FACEFDB3}" type="presParOf" srcId="{CF6556CB-3BEA-463D-8B24-D17EB4F47818}" destId="{A6213DA2-F95D-40F8-97EF-73771018AFEC}" srcOrd="0" destOrd="0" presId="urn:microsoft.com/office/officeart/2018/5/layout/IconCircleLabelList"/>
    <dgm:cxn modelId="{6145124F-6C70-4504-AEC5-75151B83E13F}" type="presParOf" srcId="{CF6556CB-3BEA-463D-8B24-D17EB4F47818}" destId="{D1EB4981-7F28-40F0-AF73-40D82157566A}" srcOrd="1" destOrd="0" presId="urn:microsoft.com/office/officeart/2018/5/layout/IconCircleLabelList"/>
    <dgm:cxn modelId="{DBF55165-2DE6-4933-ADE3-AC2DBEE1AB00}" type="presParOf" srcId="{CF6556CB-3BEA-463D-8B24-D17EB4F47818}" destId="{7AD75879-6757-4E62-AC1B-2701F9F81334}" srcOrd="2" destOrd="0" presId="urn:microsoft.com/office/officeart/2018/5/layout/IconCircleLabelList"/>
    <dgm:cxn modelId="{FDEA5129-434A-4F3A-91B1-0CBD8FA938E8}" type="presParOf" srcId="{CF6556CB-3BEA-463D-8B24-D17EB4F47818}" destId="{A5C29DD3-4A39-4DEB-B296-D064F5C6E561}" srcOrd="3" destOrd="0" presId="urn:microsoft.com/office/officeart/2018/5/layout/IconCircleLabelList"/>
    <dgm:cxn modelId="{2EF43522-E012-4689-A782-74A73AFF6E8C}" type="presParOf" srcId="{14B72205-B7DC-4603-8CBC-4B124E987967}" destId="{B026E8FA-C89A-417E-819C-95B3435A9725}" srcOrd="1" destOrd="0" presId="urn:microsoft.com/office/officeart/2018/5/layout/IconCircleLabelList"/>
    <dgm:cxn modelId="{5CED0842-165C-4A72-9FA5-A3F717A6511E}" type="presParOf" srcId="{14B72205-B7DC-4603-8CBC-4B124E987967}" destId="{3E1585EE-2DF7-4C08-813E-5DA8805D154B}" srcOrd="2" destOrd="0" presId="urn:microsoft.com/office/officeart/2018/5/layout/IconCircleLabelList"/>
    <dgm:cxn modelId="{0C4F646C-0719-46BE-945B-2B903E097B13}" type="presParOf" srcId="{3E1585EE-2DF7-4C08-813E-5DA8805D154B}" destId="{86806286-D6FD-4668-8C5C-322F2A9EE5A6}" srcOrd="0" destOrd="0" presId="urn:microsoft.com/office/officeart/2018/5/layout/IconCircleLabelList"/>
    <dgm:cxn modelId="{DF262382-BAE4-4F87-854D-6D4145ED522B}" type="presParOf" srcId="{3E1585EE-2DF7-4C08-813E-5DA8805D154B}" destId="{BAF86E6D-AFED-44F4-9A11-FE7DFDFAB9EE}" srcOrd="1" destOrd="0" presId="urn:microsoft.com/office/officeart/2018/5/layout/IconCircleLabelList"/>
    <dgm:cxn modelId="{19FB30D0-9F5E-434B-91A1-1A51AC743395}" type="presParOf" srcId="{3E1585EE-2DF7-4C08-813E-5DA8805D154B}" destId="{2369E023-6627-4F8C-A8FF-77FB9C36C3D0}" srcOrd="2" destOrd="0" presId="urn:microsoft.com/office/officeart/2018/5/layout/IconCircleLabelList"/>
    <dgm:cxn modelId="{8550882E-38AD-4576-B839-3CB07D22CF18}" type="presParOf" srcId="{3E1585EE-2DF7-4C08-813E-5DA8805D154B}" destId="{277DCBC2-F315-43E3-8218-13F10D58A6EB}" srcOrd="3" destOrd="0" presId="urn:microsoft.com/office/officeart/2018/5/layout/IconCircleLabelList"/>
    <dgm:cxn modelId="{EEC61F90-274D-4401-8F0A-0CEE9C11511E}" type="presParOf" srcId="{14B72205-B7DC-4603-8CBC-4B124E987967}" destId="{416697A3-5C88-426D-819B-3F755DE76402}" srcOrd="3" destOrd="0" presId="urn:microsoft.com/office/officeart/2018/5/layout/IconCircleLabelList"/>
    <dgm:cxn modelId="{546EBCB8-EB48-4466-A1BB-17D4AFC22DFE}" type="presParOf" srcId="{14B72205-B7DC-4603-8CBC-4B124E987967}" destId="{C2F018BE-A057-4C15-ADF7-808E163E99B3}" srcOrd="4" destOrd="0" presId="urn:microsoft.com/office/officeart/2018/5/layout/IconCircleLabelList"/>
    <dgm:cxn modelId="{16AE3C08-F352-4AC1-A734-41B28382FD03}" type="presParOf" srcId="{C2F018BE-A057-4C15-ADF7-808E163E99B3}" destId="{FC176C83-C74C-4FF5-A9E7-A2A5BC58760A}" srcOrd="0" destOrd="0" presId="urn:microsoft.com/office/officeart/2018/5/layout/IconCircleLabelList"/>
    <dgm:cxn modelId="{B5305048-DFEB-4630-BA6E-040800DB8166}" type="presParOf" srcId="{C2F018BE-A057-4C15-ADF7-808E163E99B3}" destId="{CEB854E0-5D38-483B-A097-FAD7D16EDF0C}" srcOrd="1" destOrd="0" presId="urn:microsoft.com/office/officeart/2018/5/layout/IconCircleLabelList"/>
    <dgm:cxn modelId="{198FD964-6F41-4EC8-B881-ED8EFE72B9AC}" type="presParOf" srcId="{C2F018BE-A057-4C15-ADF7-808E163E99B3}" destId="{98C8CC03-F5FF-4751-80C7-9FE7B60CF81A}" srcOrd="2" destOrd="0" presId="urn:microsoft.com/office/officeart/2018/5/layout/IconCircleLabelList"/>
    <dgm:cxn modelId="{F86E81CF-5628-44F4-83E1-97EEEB2013AA}" type="presParOf" srcId="{C2F018BE-A057-4C15-ADF7-808E163E99B3}" destId="{31997D8F-F4D0-4630-9686-D90B9337839C}" srcOrd="3" destOrd="0" presId="urn:microsoft.com/office/officeart/2018/5/layout/IconCircleLabelList"/>
    <dgm:cxn modelId="{DB0E07F4-A138-4E1D-81C7-643B893CB1CB}" type="presParOf" srcId="{14B72205-B7DC-4603-8CBC-4B124E987967}" destId="{7A4E1685-6221-4CD5-9C95-A7F2589D59DA}" srcOrd="5" destOrd="0" presId="urn:microsoft.com/office/officeart/2018/5/layout/IconCircleLabelList"/>
    <dgm:cxn modelId="{A8BCB9A1-1600-4C1A-9B6B-F26EC444A233}" type="presParOf" srcId="{14B72205-B7DC-4603-8CBC-4B124E987967}" destId="{F2041F45-3D75-48C0-B2C3-6D7B03C1D27B}" srcOrd="6" destOrd="0" presId="urn:microsoft.com/office/officeart/2018/5/layout/IconCircleLabelList"/>
    <dgm:cxn modelId="{6DB9404A-7BA5-43DD-A3FA-B744AD101F02}" type="presParOf" srcId="{F2041F45-3D75-48C0-B2C3-6D7B03C1D27B}" destId="{EB51475E-4405-4501-8739-F949ED81E8AF}" srcOrd="0" destOrd="0" presId="urn:microsoft.com/office/officeart/2018/5/layout/IconCircleLabelList"/>
    <dgm:cxn modelId="{4E65D423-60FF-4483-AEB4-FBCB60C33D7D}" type="presParOf" srcId="{F2041F45-3D75-48C0-B2C3-6D7B03C1D27B}" destId="{01560E2E-A5B3-47B4-B124-8A9BF2A2FFB2}" srcOrd="1" destOrd="0" presId="urn:microsoft.com/office/officeart/2018/5/layout/IconCircleLabelList"/>
    <dgm:cxn modelId="{58F63DFE-49CE-4EB5-B1EF-6EFD0B368065}" type="presParOf" srcId="{F2041F45-3D75-48C0-B2C3-6D7B03C1D27B}" destId="{D118A396-FC90-4FFD-B755-1A508B270EE1}" srcOrd="2" destOrd="0" presId="urn:microsoft.com/office/officeart/2018/5/layout/IconCircleLabelList"/>
    <dgm:cxn modelId="{9F1C3401-BC17-4A7C-9FBB-8B079DF54777}" type="presParOf" srcId="{F2041F45-3D75-48C0-B2C3-6D7B03C1D27B}" destId="{CAA75E07-9DF9-49AF-9317-A04002A09A3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13DA2-F95D-40F8-97EF-73771018AFEC}">
      <dsp:nvSpPr>
        <dsp:cNvPr id="0" name=""/>
        <dsp:cNvSpPr/>
      </dsp:nvSpPr>
      <dsp:spPr>
        <a:xfrm>
          <a:off x="579602" y="1014780"/>
          <a:ext cx="1447713" cy="144771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EB4981-7F28-40F0-AF73-40D82157566A}">
      <dsp:nvSpPr>
        <dsp:cNvPr id="0" name=""/>
        <dsp:cNvSpPr/>
      </dsp:nvSpPr>
      <dsp:spPr>
        <a:xfrm>
          <a:off x="888131" y="1323309"/>
          <a:ext cx="830655" cy="8306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C29DD3-4A39-4DEB-B296-D064F5C6E561}">
      <dsp:nvSpPr>
        <dsp:cNvPr id="0" name=""/>
        <dsp:cNvSpPr/>
      </dsp:nvSpPr>
      <dsp:spPr>
        <a:xfrm>
          <a:off x="116808" y="2913420"/>
          <a:ext cx="2373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Adaptability to Uncertainty</a:t>
          </a:r>
        </a:p>
      </dsp:txBody>
      <dsp:txXfrm>
        <a:off x="116808" y="2913420"/>
        <a:ext cx="2373300" cy="720000"/>
      </dsp:txXfrm>
    </dsp:sp>
    <dsp:sp modelId="{86806286-D6FD-4668-8C5C-322F2A9EE5A6}">
      <dsp:nvSpPr>
        <dsp:cNvPr id="0" name=""/>
        <dsp:cNvSpPr/>
      </dsp:nvSpPr>
      <dsp:spPr>
        <a:xfrm>
          <a:off x="3368229" y="1014780"/>
          <a:ext cx="1447713" cy="144771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F86E6D-AFED-44F4-9A11-FE7DFDFAB9EE}">
      <dsp:nvSpPr>
        <dsp:cNvPr id="0" name=""/>
        <dsp:cNvSpPr/>
      </dsp:nvSpPr>
      <dsp:spPr>
        <a:xfrm>
          <a:off x="3676758" y="1323309"/>
          <a:ext cx="830655" cy="8306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7DCBC2-F315-43E3-8218-13F10D58A6EB}">
      <dsp:nvSpPr>
        <dsp:cNvPr id="0" name=""/>
        <dsp:cNvSpPr/>
      </dsp:nvSpPr>
      <dsp:spPr>
        <a:xfrm>
          <a:off x="2905436" y="2913420"/>
          <a:ext cx="2373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Learning from Experience</a:t>
          </a:r>
        </a:p>
      </dsp:txBody>
      <dsp:txXfrm>
        <a:off x="2905436" y="2913420"/>
        <a:ext cx="2373300" cy="720000"/>
      </dsp:txXfrm>
    </dsp:sp>
    <dsp:sp modelId="{FC176C83-C74C-4FF5-A9E7-A2A5BC58760A}">
      <dsp:nvSpPr>
        <dsp:cNvPr id="0" name=""/>
        <dsp:cNvSpPr/>
      </dsp:nvSpPr>
      <dsp:spPr>
        <a:xfrm>
          <a:off x="6156857" y="1014780"/>
          <a:ext cx="1447713" cy="144771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B854E0-5D38-483B-A097-FAD7D16EDF0C}">
      <dsp:nvSpPr>
        <dsp:cNvPr id="0" name=""/>
        <dsp:cNvSpPr/>
      </dsp:nvSpPr>
      <dsp:spPr>
        <a:xfrm>
          <a:off x="6465386" y="1323309"/>
          <a:ext cx="830655" cy="8306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1997D8F-F4D0-4630-9686-D90B9337839C}">
      <dsp:nvSpPr>
        <dsp:cNvPr id="0" name=""/>
        <dsp:cNvSpPr/>
      </dsp:nvSpPr>
      <dsp:spPr>
        <a:xfrm>
          <a:off x="5694063" y="2913420"/>
          <a:ext cx="2373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Generalization Across Tasks</a:t>
          </a:r>
        </a:p>
      </dsp:txBody>
      <dsp:txXfrm>
        <a:off x="5694063" y="2913420"/>
        <a:ext cx="2373300" cy="720000"/>
      </dsp:txXfrm>
    </dsp:sp>
    <dsp:sp modelId="{EB51475E-4405-4501-8739-F949ED81E8AF}">
      <dsp:nvSpPr>
        <dsp:cNvPr id="0" name=""/>
        <dsp:cNvSpPr/>
      </dsp:nvSpPr>
      <dsp:spPr>
        <a:xfrm>
          <a:off x="8945484" y="1014780"/>
          <a:ext cx="1447713" cy="144771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560E2E-A5B3-47B4-B124-8A9BF2A2FFB2}">
      <dsp:nvSpPr>
        <dsp:cNvPr id="0" name=""/>
        <dsp:cNvSpPr/>
      </dsp:nvSpPr>
      <dsp:spPr>
        <a:xfrm>
          <a:off x="9254013" y="1323309"/>
          <a:ext cx="830655" cy="8306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A75E07-9DF9-49AF-9317-A04002A09A31}">
      <dsp:nvSpPr>
        <dsp:cNvPr id="0" name=""/>
        <dsp:cNvSpPr/>
      </dsp:nvSpPr>
      <dsp:spPr>
        <a:xfrm>
          <a:off x="8482691" y="2913420"/>
          <a:ext cx="2373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Real-world Robotic Systems</a:t>
          </a:r>
        </a:p>
      </dsp:txBody>
      <dsp:txXfrm>
        <a:off x="8482691" y="2913420"/>
        <a:ext cx="23733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21123F-36DB-4178-B55F-15457A9BC4C9}" type="datetimeFigureOut">
              <a:t>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D08FB2-F709-4D71-8C12-508109D72138}" type="slidenum">
              <a:t>‹#›</a:t>
            </a:fld>
            <a:endParaRPr lang="en-US"/>
          </a:p>
        </p:txBody>
      </p:sp>
    </p:spTree>
    <p:extLst>
      <p:ext uri="{BB962C8B-B14F-4D97-AF65-F5344CB8AC3E}">
        <p14:creationId xmlns:p14="http://schemas.microsoft.com/office/powerpoint/2010/main" val="1394173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48586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11</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68746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12</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74073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16</a:t>
            </a:fld>
            <a:endParaRPr lang="en-US"/>
          </a:p>
        </p:txBody>
      </p:sp>
      <p:sp>
        <p:nvSpPr>
          <p:cNvPr id="602114" name="Rectangle 2"/>
          <p:cNvSpPr>
            <a:spLocks noGrp="1" noRot="1" noChangeAspect="1" noChangeArrowheads="1" noTextEdit="1"/>
          </p:cNvSpPr>
          <p:nvPr>
            <p:ph type="sldImg"/>
          </p:nvPr>
        </p:nvSpPr>
        <p:spPr>
          <a:xfrm>
            <a:off x="381000" y="685800"/>
            <a:ext cx="6096000" cy="3429000"/>
          </a:xfrm>
          <a:ln/>
        </p:spPr>
      </p:sp>
      <p:sp>
        <p:nvSpPr>
          <p:cNvPr id="602115" name="Rectangle 3"/>
          <p:cNvSpPr>
            <a:spLocks noGrp="1" noChangeArrowheads="1"/>
          </p:cNvSpPr>
          <p:nvPr>
            <p:ph type="body" idx="1"/>
          </p:nvPr>
        </p:nvSpPr>
        <p:spPr/>
        <p:txBody>
          <a:bodyPr/>
          <a:lstStyle/>
          <a:p>
            <a:r>
              <a:rPr lang="en-US"/>
              <a:t> </a:t>
            </a:r>
          </a:p>
        </p:txBody>
      </p:sp>
    </p:spTree>
    <p:extLst>
      <p:ext uri="{BB962C8B-B14F-4D97-AF65-F5344CB8AC3E}">
        <p14:creationId xmlns:p14="http://schemas.microsoft.com/office/powerpoint/2010/main" val="3878680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E4A049-8685-4352-9DC2-828F08FD542B}" type="slidenum">
              <a:rPr lang="en-US" smtClean="0"/>
              <a:pPr/>
              <a:t>17</a:t>
            </a:fld>
            <a:endParaRPr lang="en-US"/>
          </a:p>
        </p:txBody>
      </p:sp>
    </p:spTree>
    <p:extLst>
      <p:ext uri="{BB962C8B-B14F-4D97-AF65-F5344CB8AC3E}">
        <p14:creationId xmlns:p14="http://schemas.microsoft.com/office/powerpoint/2010/main" val="3777367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18</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39324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20</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23826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3</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53813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4</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r>
              <a:rPr lang="en-US"/>
              <a:t>Emphasize on Reward</a:t>
            </a:r>
          </a:p>
        </p:txBody>
      </p:sp>
    </p:spTree>
    <p:extLst>
      <p:ext uri="{BB962C8B-B14F-4D97-AF65-F5344CB8AC3E}">
        <p14:creationId xmlns:p14="http://schemas.microsoft.com/office/powerpoint/2010/main" val="2232995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5</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50167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a typeface="+mn-lt"/>
                <a:cs typeface="+mn-lt"/>
              </a:rPr>
              <a:t> DQN is primarily designed for discrete action spaces, although extensions like DDPG (Deep Deterministic </a:t>
            </a:r>
            <a:endParaRPr lang="en-US">
              <a:ea typeface="+mn-lt"/>
              <a:cs typeface="+mn-lt"/>
            </a:endParaRPr>
          </a:p>
          <a:p>
            <a:r>
              <a:rPr lang="en-US" sz="1200">
                <a:ea typeface="+mn-lt"/>
                <a:cs typeface="+mn-lt"/>
              </a:rPr>
              <a:t>Policy Gradients) can handle continuous action spaces.</a:t>
            </a:r>
            <a:endParaRPr lang="en-US">
              <a:ea typeface="Verdana"/>
            </a:endParaRPr>
          </a:p>
          <a:p>
            <a:endParaRPr lang="en-US"/>
          </a:p>
        </p:txBody>
      </p:sp>
      <p:sp>
        <p:nvSpPr>
          <p:cNvPr id="4" name="Slide Number Placeholder 3"/>
          <p:cNvSpPr>
            <a:spLocks noGrp="1"/>
          </p:cNvSpPr>
          <p:nvPr>
            <p:ph type="sldNum" sz="quarter" idx="5"/>
          </p:nvPr>
        </p:nvSpPr>
        <p:spPr/>
        <p:txBody>
          <a:bodyPr/>
          <a:lstStyle/>
          <a:p>
            <a:fld id="{31D08FB2-F709-4D71-8C12-508109D72138}" type="slidenum">
              <a:rPr lang="en-US" smtClean="0"/>
              <a:t>6</a:t>
            </a:fld>
            <a:endParaRPr lang="en-US"/>
          </a:p>
        </p:txBody>
      </p:sp>
    </p:spTree>
    <p:extLst>
      <p:ext uri="{BB962C8B-B14F-4D97-AF65-F5344CB8AC3E}">
        <p14:creationId xmlns:p14="http://schemas.microsoft.com/office/powerpoint/2010/main" val="654818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7</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pPr algn="l"/>
            <a:r>
              <a:rPr lang="en-US" sz="1600" b="1" i="0">
                <a:solidFill>
                  <a:srgbClr val="D1D5DB"/>
                </a:solidFill>
                <a:effectLst/>
                <a:latin typeface="Söhne"/>
              </a:rPr>
              <a:t>Simplicity of Implementation:</a:t>
            </a:r>
            <a:endParaRPr lang="en-US" sz="1600" b="0" i="0">
              <a:solidFill>
                <a:srgbClr val="D1D5DB"/>
              </a:solidFill>
              <a:effectLst/>
              <a:latin typeface="Söhne"/>
            </a:endParaRPr>
          </a:p>
          <a:p>
            <a:pPr algn="l">
              <a:buFont typeface="Arial" panose="020B0604020202020204" pitchFamily="34" charset="0"/>
              <a:buChar char="•"/>
            </a:pPr>
            <a:r>
              <a:rPr lang="en-US" sz="1600" b="0" i="0">
                <a:solidFill>
                  <a:srgbClr val="D1D5DB"/>
                </a:solidFill>
                <a:effectLst/>
                <a:latin typeface="Söhne"/>
              </a:rPr>
              <a:t>Compared to some more complex algorithms, PPO is relatively straightforward to implement. This simplicity can be advantageous when working on a project with practical constraints and a need for an efficient and manageable implementation.</a:t>
            </a:r>
          </a:p>
          <a:p>
            <a:pPr algn="l"/>
            <a:r>
              <a:rPr lang="en-US" sz="2400" b="1" i="0">
                <a:solidFill>
                  <a:srgbClr val="D1D5DB"/>
                </a:solidFill>
                <a:effectLst/>
                <a:latin typeface="Söhne"/>
              </a:rPr>
              <a:t>Sample Efficiency:</a:t>
            </a:r>
            <a:endParaRPr lang="en-US" sz="2400" b="0" i="0">
              <a:solidFill>
                <a:srgbClr val="D1D5DB"/>
              </a:solidFill>
              <a:effectLst/>
              <a:latin typeface="Söhne"/>
            </a:endParaRPr>
          </a:p>
          <a:p>
            <a:pPr algn="l">
              <a:buFont typeface="Arial" panose="020B0604020202020204" pitchFamily="34" charset="0"/>
              <a:buChar char="•"/>
            </a:pPr>
            <a:r>
              <a:rPr lang="en-US" sz="2400" b="0" i="0">
                <a:solidFill>
                  <a:srgbClr val="D1D5DB"/>
                </a:solidFill>
                <a:effectLst/>
                <a:latin typeface="Söhne"/>
              </a:rPr>
              <a:t>PPO is known for its sample efficiency, which means it can achieve good performance with relatively fewer samples compared to some other reinforcement learning algorithms. In robotics applications, where collecting real-world samples can be resource-intensive, sample efficiency is a crucial consideration.</a:t>
            </a:r>
          </a:p>
          <a:p>
            <a:pPr algn="l"/>
            <a:r>
              <a:rPr lang="en-US" sz="3600" b="1" i="0">
                <a:solidFill>
                  <a:srgbClr val="D1D5DB"/>
                </a:solidFill>
                <a:effectLst/>
                <a:latin typeface="Söhne"/>
              </a:rPr>
              <a:t>Stability in Training:</a:t>
            </a:r>
            <a:endParaRPr lang="en-US" sz="3600" b="0" i="0">
              <a:solidFill>
                <a:srgbClr val="D1D5DB"/>
              </a:solidFill>
              <a:effectLst/>
              <a:latin typeface="Söhne"/>
            </a:endParaRPr>
          </a:p>
          <a:p>
            <a:pPr algn="l">
              <a:buFont typeface="Arial" panose="020B0604020202020204" pitchFamily="34" charset="0"/>
              <a:buChar char="•"/>
            </a:pPr>
            <a:r>
              <a:rPr lang="en-US" sz="3600" b="0" i="0">
                <a:solidFill>
                  <a:srgbClr val="D1D5DB"/>
                </a:solidFill>
                <a:effectLst/>
                <a:latin typeface="Söhne"/>
              </a:rPr>
              <a:t>PPO includes a clipping mechanism in its objective function that helps to stabilize training by constraining the policy updates. This stability is important in robotics scenarios where robustness and reliability are critical.</a:t>
            </a:r>
          </a:p>
          <a:p>
            <a:pPr algn="l"/>
            <a:r>
              <a:rPr lang="en-US" sz="4800" b="1" i="0">
                <a:solidFill>
                  <a:srgbClr val="D1D5DB"/>
                </a:solidFill>
                <a:effectLst/>
                <a:latin typeface="Söhne"/>
              </a:rPr>
              <a:t>Consistent Performance:</a:t>
            </a:r>
            <a:endParaRPr lang="en-US" sz="4800" b="0" i="0">
              <a:solidFill>
                <a:srgbClr val="D1D5DB"/>
              </a:solidFill>
              <a:effectLst/>
              <a:latin typeface="Söhne"/>
            </a:endParaRPr>
          </a:p>
          <a:p>
            <a:pPr algn="l">
              <a:buFont typeface="Arial" panose="020B0604020202020204" pitchFamily="34" charset="0"/>
              <a:buChar char="•"/>
            </a:pPr>
            <a:r>
              <a:rPr lang="en-US" sz="4800" b="0" i="0">
                <a:solidFill>
                  <a:srgbClr val="D1D5DB"/>
                </a:solidFill>
                <a:effectLst/>
                <a:latin typeface="Söhne"/>
              </a:rPr>
              <a:t>PPO often exhibits consistent and reliable performance across various tasks and environments. In the context of path planning for robotic navigation, having a method that consistently generates effective paths is crucial for the success of the system.</a:t>
            </a:r>
          </a:p>
          <a:p>
            <a:pPr algn="l">
              <a:buFont typeface="Arial" panose="020B0604020202020204" pitchFamily="34" charset="0"/>
              <a:buChar char="•"/>
            </a:pPr>
            <a:endParaRPr lang="en-US" sz="3600" b="0" i="0">
              <a:solidFill>
                <a:srgbClr val="D1D5DB"/>
              </a:solidFill>
              <a:effectLst/>
              <a:latin typeface="Söhne"/>
            </a:endParaRPr>
          </a:p>
          <a:p>
            <a:pPr algn="l">
              <a:buFont typeface="Arial" panose="020B0604020202020204" pitchFamily="34" charset="0"/>
              <a:buChar char="•"/>
            </a:pPr>
            <a:endParaRPr lang="en-US" sz="2400" b="0" i="0">
              <a:solidFill>
                <a:srgbClr val="D1D5DB"/>
              </a:solidFill>
              <a:effectLst/>
              <a:latin typeface="Söhne"/>
            </a:endParaRPr>
          </a:p>
          <a:p>
            <a:pPr algn="l">
              <a:buFont typeface="Arial" panose="020B0604020202020204" pitchFamily="34" charset="0"/>
              <a:buChar char="•"/>
            </a:pPr>
            <a:endParaRPr lang="en-US" sz="1600" b="0" i="0">
              <a:solidFill>
                <a:srgbClr val="D1D5DB"/>
              </a:solidFill>
              <a:effectLst/>
              <a:latin typeface="Söhne"/>
            </a:endParaRPr>
          </a:p>
          <a:p>
            <a:endParaRPr lang="en-US"/>
          </a:p>
        </p:txBody>
      </p:sp>
    </p:spTree>
    <p:extLst>
      <p:ext uri="{BB962C8B-B14F-4D97-AF65-F5344CB8AC3E}">
        <p14:creationId xmlns:p14="http://schemas.microsoft.com/office/powerpoint/2010/main" val="385390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8</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23580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9</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pPr>
              <a:buFont typeface="Arial"/>
              <a:buChar char="•"/>
            </a:pPr>
            <a:r>
              <a:rPr lang="en-US" sz="1200" b="1">
                <a:latin typeface="Verdana"/>
                <a:ea typeface="Verdana"/>
              </a:rPr>
              <a:t>Sequential Decision Making</a:t>
            </a:r>
            <a:r>
              <a:rPr lang="en-US" sz="1200">
                <a:solidFill>
                  <a:srgbClr val="374151"/>
                </a:solidFill>
                <a:latin typeface="Verdana"/>
                <a:ea typeface="Verdana"/>
              </a:rPr>
              <a:t>: Mobile robots often operate in dynamic environments where they need to make a sequence of decisions over time to achieve a goal. A2C, being a sequential decision-making algorithm, is designed to handle such scenarios.</a:t>
            </a:r>
          </a:p>
          <a:p>
            <a:pPr>
              <a:buFont typeface="Arial"/>
              <a:buNone/>
            </a:pPr>
            <a:endParaRPr lang="en-US"/>
          </a:p>
          <a:p>
            <a:pPr>
              <a:buFont typeface="Arial"/>
              <a:buChar char="•"/>
            </a:pPr>
            <a:r>
              <a:rPr lang="en-US" sz="1200" b="1">
                <a:latin typeface="Verdana"/>
                <a:ea typeface="Verdana"/>
              </a:rPr>
              <a:t>Combining Value and Policy Learning</a:t>
            </a:r>
            <a:r>
              <a:rPr lang="en-US" sz="1200">
                <a:solidFill>
                  <a:srgbClr val="374151"/>
                </a:solidFill>
                <a:latin typeface="Verdana"/>
                <a:ea typeface="Verdana"/>
              </a:rPr>
              <a:t>: A2C combines the advantages of both value-based methods (e.g., Q-learning) and policy-based methods. It maintains both a value function (critic) and a policy (actor), allowing for a more stable and efficient learning process.</a:t>
            </a:r>
          </a:p>
          <a:p>
            <a:pPr>
              <a:buFont typeface="Arial"/>
              <a:buNone/>
            </a:pPr>
            <a:endParaRPr lang="en-US"/>
          </a:p>
          <a:p>
            <a:pPr>
              <a:buFont typeface="Arial"/>
              <a:buChar char="•"/>
            </a:pPr>
            <a:r>
              <a:rPr lang="en-US" sz="1200" b="1">
                <a:latin typeface="Verdana"/>
                <a:ea typeface="Verdana"/>
              </a:rPr>
              <a:t>Efficient Exploration-Exploitation Tradeoff</a:t>
            </a:r>
            <a:r>
              <a:rPr lang="en-US" sz="1200">
                <a:solidFill>
                  <a:srgbClr val="374151"/>
                </a:solidFill>
                <a:latin typeface="Verdana"/>
                <a:ea typeface="Verdana"/>
              </a:rPr>
              <a:t>: A2C includes a mechanism to balance exploration and exploitation. This is crucial for a mobile robot in an environment where it needs to explore to discover optimal paths but also exploit known information to achieve its goals efficiently.</a:t>
            </a:r>
            <a:endParaRPr lang="en-US"/>
          </a:p>
          <a:p>
            <a:pPr>
              <a:buFont typeface="Arial"/>
              <a:buChar char="•"/>
            </a:pPr>
            <a:r>
              <a:rPr lang="en-US" sz="1200" b="1">
                <a:solidFill>
                  <a:srgbClr val="374151"/>
                </a:solidFill>
                <a:latin typeface="Verdana"/>
                <a:ea typeface="Verdana"/>
              </a:rPr>
              <a:t>Adaptability</a:t>
            </a:r>
            <a:r>
              <a:rPr lang="en-US" sz="1200">
                <a:solidFill>
                  <a:srgbClr val="374151"/>
                </a:solidFill>
                <a:latin typeface="Verdana"/>
                <a:ea typeface="Verdana"/>
              </a:rPr>
              <a:t>: A2C is adaptable to different types of problems and can handle continuous action spaces, making it suitable for motion planning tasks where the robot's actions may be continuous.</a:t>
            </a:r>
          </a:p>
          <a:p>
            <a:endParaRPr lang="en-US"/>
          </a:p>
        </p:txBody>
      </p:sp>
    </p:spTree>
    <p:extLst>
      <p:ext uri="{BB962C8B-B14F-4D97-AF65-F5344CB8AC3E}">
        <p14:creationId xmlns:p14="http://schemas.microsoft.com/office/powerpoint/2010/main" val="320864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10</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065726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greyWatermark-20.png"/>
          <p:cNvPicPr>
            <a:picLocks noChangeAspect="1"/>
          </p:cNvPicPr>
          <p:nvPr userDrawn="1"/>
        </p:nvPicPr>
        <p:blipFill>
          <a:blip r:embed="rId2" cstate="print"/>
          <a:stretch>
            <a:fillRect/>
          </a:stretch>
        </p:blipFill>
        <p:spPr>
          <a:xfrm>
            <a:off x="7949092" y="2703302"/>
            <a:ext cx="4242908" cy="4154698"/>
          </a:xfrm>
          <a:prstGeom prst="rect">
            <a:avLst/>
          </a:prstGeom>
        </p:spPr>
      </p:pic>
      <p:sp>
        <p:nvSpPr>
          <p:cNvPr id="2" name="Title 1"/>
          <p:cNvSpPr>
            <a:spLocks noGrp="1"/>
          </p:cNvSpPr>
          <p:nvPr>
            <p:ph type="ctrTitle" hasCustomPrompt="1"/>
          </p:nvPr>
        </p:nvSpPr>
        <p:spPr>
          <a:xfrm>
            <a:off x="609600" y="2537925"/>
            <a:ext cx="9144000" cy="1524001"/>
          </a:xfrm>
        </p:spPr>
        <p:txBody>
          <a:bodyPr>
            <a:noAutofit/>
          </a:bodyPr>
          <a:lstStyle>
            <a:lvl1pPr>
              <a:defRPr sz="4000" b="1"/>
            </a:lvl1pPr>
          </a:lstStyle>
          <a:p>
            <a:r>
              <a:rPr lang="en-US"/>
              <a:t>Click to edit</a:t>
            </a:r>
            <a:br>
              <a:rPr lang="en-US"/>
            </a:br>
            <a:r>
              <a:rPr lang="en-US"/>
              <a:t>Master title style</a:t>
            </a:r>
          </a:p>
        </p:txBody>
      </p:sp>
      <p:sp>
        <p:nvSpPr>
          <p:cNvPr id="3" name="Subtitle 2"/>
          <p:cNvSpPr>
            <a:spLocks noGrp="1"/>
          </p:cNvSpPr>
          <p:nvPr>
            <p:ph type="subTitle" idx="1"/>
          </p:nvPr>
        </p:nvSpPr>
        <p:spPr>
          <a:xfrm>
            <a:off x="609600" y="4293573"/>
            <a:ext cx="9144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3"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1200" y="990601"/>
            <a:ext cx="3383438" cy="10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hf hdr="0" dt="0"/>
  <p:extLst>
    <p:ext uri="{DCECCB84-F9BA-43D5-87BE-67443E8EF086}">
      <p15:sldGuideLst xmlns:p15="http://schemas.microsoft.com/office/powerpoint/2012/main">
        <p15:guide id="1" pos="45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Picture Placeholder 5"/>
          <p:cNvSpPr>
            <a:spLocks noGrp="1"/>
          </p:cNvSpPr>
          <p:nvPr>
            <p:ph type="pic" sz="quarter" idx="12"/>
          </p:nvPr>
        </p:nvSpPr>
        <p:spPr>
          <a:xfrm>
            <a:off x="609600" y="1524000"/>
            <a:ext cx="7823200" cy="4648200"/>
          </a:xfrm>
        </p:spPr>
        <p:txBody>
          <a:bodyPr/>
          <a:lstStyle/>
          <a:p>
            <a:r>
              <a:rPr lang="en-US"/>
              <a:t>Click icon to add picture</a:t>
            </a:r>
          </a:p>
        </p:txBody>
      </p:sp>
      <p:sp>
        <p:nvSpPr>
          <p:cNvPr id="8" name="Text Placeholder 7"/>
          <p:cNvSpPr>
            <a:spLocks noGrp="1"/>
          </p:cNvSpPr>
          <p:nvPr>
            <p:ph type="body" sz="quarter" idx="13"/>
          </p:nvPr>
        </p:nvSpPr>
        <p:spPr>
          <a:xfrm>
            <a:off x="8737600" y="1524000"/>
            <a:ext cx="28448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2493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66131" y="1066834"/>
            <a:ext cx="4459738" cy="4428034"/>
          </a:xfrm>
          <a:prstGeom prst="rect">
            <a:avLst/>
          </a:prstGeom>
        </p:spPr>
      </p:pic>
    </p:spTree>
    <p:extLst>
      <p:ext uri="{BB962C8B-B14F-4D97-AF65-F5344CB8AC3E}">
        <p14:creationId xmlns:p14="http://schemas.microsoft.com/office/powerpoint/2010/main" val="943259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2">
    <p:bg>
      <p:bgPr>
        <a:solidFill>
          <a:srgbClr val="AB192D"/>
        </a:solidFill>
        <a:effectLst/>
      </p:bgPr>
    </p:bg>
    <p:spTree>
      <p:nvGrpSpPr>
        <p:cNvPr id="1" name=""/>
        <p:cNvGrpSpPr/>
        <p:nvPr/>
      </p:nvGrpSpPr>
      <p:grpSpPr>
        <a:xfrm>
          <a:off x="0" y="0"/>
          <a:ext cx="0" cy="0"/>
          <a:chOff x="0" y="0"/>
          <a:chExt cx="0" cy="0"/>
        </a:xfrm>
      </p:grpSpPr>
      <p:pic>
        <p:nvPicPr>
          <p:cNvPr id="9"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1200" y="990601"/>
            <a:ext cx="3383438" cy="1105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31182" y="2693986"/>
            <a:ext cx="4260818" cy="4172236"/>
          </a:xfrm>
          <a:prstGeom prst="rect">
            <a:avLst/>
          </a:prstGeom>
        </p:spPr>
      </p:pic>
      <p:sp>
        <p:nvSpPr>
          <p:cNvPr id="7" name="Title 1"/>
          <p:cNvSpPr>
            <a:spLocks noGrp="1"/>
          </p:cNvSpPr>
          <p:nvPr>
            <p:ph type="ctrTitle" hasCustomPrompt="1"/>
          </p:nvPr>
        </p:nvSpPr>
        <p:spPr>
          <a:xfrm>
            <a:off x="609600" y="2537925"/>
            <a:ext cx="9144000" cy="1524001"/>
          </a:xfrm>
        </p:spPr>
        <p:txBody>
          <a:bodyPr>
            <a:noAutofit/>
          </a:bodyPr>
          <a:lstStyle>
            <a:lvl1pPr>
              <a:defRPr sz="4000" b="1">
                <a:solidFill>
                  <a:schemeClr val="bg1"/>
                </a:solidFill>
              </a:defRPr>
            </a:lvl1pPr>
          </a:lstStyle>
          <a:p>
            <a:r>
              <a:rPr lang="en-US"/>
              <a:t>Click to edit</a:t>
            </a:r>
            <a:br>
              <a:rPr lang="en-US"/>
            </a:br>
            <a:r>
              <a:rPr lang="en-US"/>
              <a:t>Master title style</a:t>
            </a:r>
          </a:p>
        </p:txBody>
      </p:sp>
      <p:sp>
        <p:nvSpPr>
          <p:cNvPr id="10" name="Subtitle 2"/>
          <p:cNvSpPr>
            <a:spLocks noGrp="1"/>
          </p:cNvSpPr>
          <p:nvPr>
            <p:ph type="subTitle" idx="1"/>
          </p:nvPr>
        </p:nvSpPr>
        <p:spPr>
          <a:xfrm>
            <a:off x="609600" y="4293573"/>
            <a:ext cx="9144000" cy="990600"/>
          </a:xfrm>
        </p:spPr>
        <p:txBody>
          <a:bodyPr anchor="t" anchorCtr="0">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163066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12192000" cy="1143000"/>
          </a:xfrm>
          <a:prstGeom prst="rect">
            <a:avLst/>
          </a:prstGeom>
          <a:solidFill>
            <a:schemeClr val="bg2"/>
          </a:solidFill>
          <a:ln>
            <a:noFill/>
          </a:ln>
          <a:effectLst>
            <a:innerShdw blurRad="215900" dist="76200" dir="54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25475" y="1447800"/>
            <a:ext cx="9144000" cy="1676400"/>
          </a:xfrm>
        </p:spPr>
        <p:txBody>
          <a:bodyPr anchor="b" anchorCtr="0"/>
          <a:lstStyle>
            <a:lvl1pPr algn="l">
              <a:defRPr lang="en-US" sz="4000" b="1"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a:t>Click to edit Master title style</a:t>
            </a:r>
          </a:p>
        </p:txBody>
      </p:sp>
      <p:sp>
        <p:nvSpPr>
          <p:cNvPr id="3" name="Text Placeholder 2"/>
          <p:cNvSpPr>
            <a:spLocks noGrp="1"/>
          </p:cNvSpPr>
          <p:nvPr>
            <p:ph type="body" idx="1"/>
          </p:nvPr>
        </p:nvSpPr>
        <p:spPr>
          <a:xfrm>
            <a:off x="625475" y="3124200"/>
            <a:ext cx="9144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
        <p:nvSpPr>
          <p:cNvPr id="9" name="Footer Placeholder 2"/>
          <p:cNvSpPr>
            <a:spLocks noGrp="1"/>
          </p:cNvSpPr>
          <p:nvPr>
            <p:ph type="ftr" sz="quarter" idx="3"/>
          </p:nvPr>
        </p:nvSpPr>
        <p:spPr>
          <a:xfrm>
            <a:off x="625475" y="6400800"/>
            <a:ext cx="6807200" cy="304800"/>
          </a:xfrm>
          <a:prstGeom prst="rect">
            <a:avLst/>
          </a:prstGeom>
        </p:spPr>
        <p:txBody>
          <a:bodyPr/>
          <a:lstStyle>
            <a:lvl1pPr>
              <a:defRPr sz="1600" b="0">
                <a:solidFill>
                  <a:schemeClr val="tx2"/>
                </a:solidFill>
              </a:defRPr>
            </a:lvl1pPr>
          </a:lstStyle>
          <a:p>
            <a:endParaRPr lang="en-US"/>
          </a:p>
        </p:txBody>
      </p:sp>
      <p:pic>
        <p:nvPicPr>
          <p:cNvPr id="8" name="Picture 7" descr="greyWatermark-20.png"/>
          <p:cNvPicPr>
            <a:picLocks noChangeAspect="1"/>
          </p:cNvPicPr>
          <p:nvPr userDrawn="1"/>
        </p:nvPicPr>
        <p:blipFill>
          <a:blip r:embed="rId2" cstate="print"/>
          <a:stretch>
            <a:fillRect/>
          </a:stretch>
        </p:blipFill>
        <p:spPr>
          <a:xfrm>
            <a:off x="7949092" y="2703302"/>
            <a:ext cx="4242908" cy="4154698"/>
          </a:xfrm>
          <a:prstGeom prst="rect">
            <a:avLst/>
          </a:prstGeom>
        </p:spPr>
      </p:pic>
    </p:spTree>
  </p:cSld>
  <p:clrMapOvr>
    <a:masterClrMapping/>
  </p:clrMapOvr>
  <p:hf hdr="0" dt="0"/>
  <p:extLst>
    <p:ext uri="{DCECCB84-F9BA-43D5-87BE-67443E8EF086}">
      <p15:sldGuideLst xmlns:p15="http://schemas.microsoft.com/office/powerpoint/2012/main">
        <p15:guide id="1" pos="45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a:p>
        </p:txBody>
      </p:sp>
    </p:spTree>
    <p:extLst>
      <p:ext uri="{BB962C8B-B14F-4D97-AF65-F5344CB8AC3E}">
        <p14:creationId xmlns:p14="http://schemas.microsoft.com/office/powerpoint/2010/main" val="411570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16000" y="1676400"/>
            <a:ext cx="48768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76400"/>
            <a:ext cx="48768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
        <p:nvSpPr>
          <p:cNvPr id="6" name="Rectangle 19"/>
          <p:cNvSpPr>
            <a:spLocks noGrp="1"/>
          </p:cNvSpPr>
          <p:nvPr>
            <p:ph type="ftr" sz="quarter" idx="11"/>
          </p:nvPr>
        </p:nvSpPr>
        <p:spPr>
          <a:xfrm>
            <a:off x="609600" y="6400800"/>
            <a:ext cx="6807200" cy="304800"/>
          </a:xfrm>
        </p:spPr>
        <p:txBody>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16000" y="1496736"/>
            <a:ext cx="48768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16000" y="2216400"/>
            <a:ext cx="48768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7600" y="1496736"/>
            <a:ext cx="48768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7600" y="2216400"/>
            <a:ext cx="48768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609600" y="6400800"/>
            <a:ext cx="6807200" cy="304800"/>
          </a:xfrm>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
        <p:nvSpPr>
          <p:cNvPr id="4" name="Rectangle 19"/>
          <p:cNvSpPr>
            <a:spLocks noGrp="1"/>
          </p:cNvSpPr>
          <p:nvPr>
            <p:ph type="ftr" sz="quarter" idx="11"/>
          </p:nvPr>
        </p:nvSpPr>
        <p:spPr>
          <a:xfrm>
            <a:off x="609600" y="6400800"/>
            <a:ext cx="6807200" cy="304800"/>
          </a:xfrm>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 y="6391657"/>
            <a:ext cx="612396" cy="365125"/>
          </a:xfrm>
        </p:spPr>
        <p:txBody>
          <a:bodyPr/>
          <a:lstStyle/>
          <a:p>
            <a:fld id="{BFEBEB0A-9E3D-4B14-9782-E2AE3DA60D96}" type="slidenum">
              <a:rPr lang="en-US" smtClean="0"/>
              <a:pPr/>
              <a:t>‹#›</a:t>
            </a:fld>
            <a:endParaRPr lang="en-US"/>
          </a:p>
        </p:txBody>
      </p:sp>
      <p:sp>
        <p:nvSpPr>
          <p:cNvPr id="3" name="Rectangle 19"/>
          <p:cNvSpPr>
            <a:spLocks noGrp="1"/>
          </p:cNvSpPr>
          <p:nvPr>
            <p:ph type="ftr" sz="quarter" idx="11"/>
          </p:nvPr>
        </p:nvSpPr>
        <p:spPr>
          <a:xfrm>
            <a:off x="609600" y="6400800"/>
            <a:ext cx="6807200" cy="304800"/>
          </a:xfrm>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1074400" cy="1066800"/>
          </a:xfrm>
        </p:spPr>
        <p:txBody>
          <a:bodyPr anchor="b">
            <a:normAutofit/>
          </a:bodyPr>
          <a:lstStyle>
            <a:lvl1pPr algn="l">
              <a:defRPr sz="3200" b="1"/>
            </a:lvl1pPr>
          </a:lstStyle>
          <a:p>
            <a:r>
              <a:rPr lang="en-US"/>
              <a:t>Click to edit Master title style</a:t>
            </a:r>
          </a:p>
        </p:txBody>
      </p:sp>
      <p:sp>
        <p:nvSpPr>
          <p:cNvPr id="3" name="Content Placeholder 2"/>
          <p:cNvSpPr>
            <a:spLocks noGrp="1"/>
          </p:cNvSpPr>
          <p:nvPr>
            <p:ph idx="1"/>
          </p:nvPr>
        </p:nvSpPr>
        <p:spPr>
          <a:xfrm>
            <a:off x="4523709" y="1524001"/>
            <a:ext cx="7058691"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91890" y="1524000"/>
            <a:ext cx="3564876" cy="4648200"/>
          </a:xfrm>
        </p:spPr>
        <p:txBody>
          <a:bodyPr>
            <a:normAutofit/>
          </a:bodyPr>
          <a:lstStyle>
            <a:lvl1pPr marL="0" indent="0">
              <a:buNone/>
              <a:defRPr sz="20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2447147" y="3581135"/>
            <a:ext cx="3810000" cy="2117"/>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609600" y="6400800"/>
            <a:ext cx="6807200" cy="304800"/>
          </a:xfrm>
        </p:spPr>
        <p:txBody>
          <a:bodyPr/>
          <a:lstStyle/>
          <a:p>
            <a:endParaRPr lang="en-US"/>
          </a:p>
        </p:txBody>
      </p:sp>
    </p:spTree>
    <p:extLst>
      <p:ext uri="{BB962C8B-B14F-4D97-AF65-F5344CB8AC3E}">
        <p14:creationId xmlns:p14="http://schemas.microsoft.com/office/powerpoint/2010/main" val="293533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1367"/>
            <a:ext cx="10972800" cy="800100"/>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609600" y="1524000"/>
            <a:ext cx="10972800" cy="4648200"/>
          </a:xfrm>
          <a:prstGeom prst="rect">
            <a:avLst/>
          </a:prstGeom>
        </p:spPr>
        <p:txBody>
          <a:bodyPr vert="horz" lIns="91440" tIns="45720" rIns="91440" bIns="4572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 y="6387664"/>
            <a:ext cx="609600" cy="394136"/>
          </a:xfrm>
          <a:prstGeom prst="rect">
            <a:avLst/>
          </a:prstGeom>
        </p:spPr>
        <p:txBody>
          <a:bodyPr vert="horz" lIns="91440" tIns="45720" rIns="91440" bIns="45720" rtlCol="0" anchor="ctr"/>
          <a:lstStyle>
            <a:lvl1pPr algn="l">
              <a:defRPr sz="1200">
                <a:solidFill>
                  <a:schemeClr val="tx1">
                    <a:lumMod val="85000"/>
                    <a:lumOff val="15000"/>
                  </a:schemeClr>
                </a:solidFill>
                <a:latin typeface="+mj-lt"/>
              </a:defRPr>
            </a:lvl1pPr>
          </a:lstStyle>
          <a:p>
            <a:fld id="{BFEBEB0A-9E3D-4B14-9782-E2AE3DA60D96}" type="slidenum">
              <a:rPr lang="en-US" smtClean="0"/>
              <a:pPr/>
              <a:t>‹#›</a:t>
            </a:fld>
            <a:endParaRPr lang="en-US"/>
          </a:p>
        </p:txBody>
      </p:sp>
      <p:sp>
        <p:nvSpPr>
          <p:cNvPr id="9" name="Rectangle 8"/>
          <p:cNvSpPr/>
          <p:nvPr/>
        </p:nvSpPr>
        <p:spPr>
          <a:xfrm>
            <a:off x="609600" y="1234967"/>
            <a:ext cx="115824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Box 9"/>
          <p:cNvSpPr txBox="1"/>
          <p:nvPr userDrawn="1"/>
        </p:nvSpPr>
        <p:spPr>
          <a:xfrm>
            <a:off x="7315200" y="6400800"/>
            <a:ext cx="4470400" cy="369332"/>
          </a:xfrm>
          <a:prstGeom prst="rect">
            <a:avLst/>
          </a:prstGeom>
          <a:noFill/>
          <a:ln>
            <a:noFill/>
          </a:ln>
        </p:spPr>
        <p:txBody>
          <a:bodyPr wrap="square" rtlCol="0">
            <a:spAutoFit/>
          </a:bodyPr>
          <a:lstStyle/>
          <a:p>
            <a:pPr algn="r"/>
            <a:r>
              <a:rPr lang="en-US" sz="1800">
                <a:solidFill>
                  <a:schemeClr val="bg2"/>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609600" y="6400800"/>
            <a:ext cx="6807200" cy="304800"/>
          </a:xfrm>
          <a:prstGeom prst="rect">
            <a:avLst/>
          </a:prstGeom>
        </p:spPr>
        <p:txBody>
          <a:bodyPr/>
          <a:lstStyle>
            <a:lvl1pPr>
              <a:defRPr sz="1600" b="0">
                <a:solidFill>
                  <a:schemeClr val="tx2"/>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661" r:id="rId1"/>
    <p:sldLayoutId id="2147483682" r:id="rId2"/>
    <p:sldLayoutId id="2147483663" r:id="rId3"/>
    <p:sldLayoutId id="2147483695" r:id="rId4"/>
    <p:sldLayoutId id="2147483664" r:id="rId5"/>
    <p:sldLayoutId id="2147483665" r:id="rId6"/>
    <p:sldLayoutId id="2147483666" r:id="rId7"/>
    <p:sldLayoutId id="2147483667" r:id="rId8"/>
    <p:sldLayoutId id="2147483683" r:id="rId9"/>
    <p:sldLayoutId id="2147483696" r:id="rId10"/>
    <p:sldLayoutId id="2147483708" r:id="rId11"/>
  </p:sldLayoutIdLst>
  <p:hf hdr="0" dt="0"/>
  <p:txStyles>
    <p:title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8.xml"/><Relationship Id="rId1" Type="http://schemas.openxmlformats.org/officeDocument/2006/relationships/video" Target="https://wpi0-my.sharepoint.com/:v:/g/personal/srbang_wpi_edu/EQjaCzRlQP5JpUtlftjnJt8BtrQyXehbR1u9uQAZWMO7_A?e=leWhRM&amp;nav=eyJyZWZlcnJhbEluZm8iOnsicmVmZXJyYWxBcHAiOiJTdHJlYW1XZWJBcHAiLCJyZWZlcnJhbFZpZXciOiJTaGFyZURpYWxvZy1MaW5rIiwicmVmZXJyYWxBcHBQbGF0Zm9ybSI6IldlYiIsInJlZmVycmFsTW9kZSI6InZpZXcifX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video" Target="https://wpi0-my.sharepoint.com/:v:/g/personal/samane_wpi_edu/ER6Wo0tjphFMpXhoQjOBIUAB_skrMezWnkJKW9Mso4AWig?e=gKRVYw&amp;nav=eyJyZWZlcnJhbEluZm8iOnsicmVmZXJyYWxBcHAiOiJTdHJlYW1XZWJBcHAiLCJyZWZlcnJhbFZpZXciOiJTaGFyZURpYWxvZy1MaW5rIiwicmVmZXJyYWxBcHBQbGF0Zm9ybSI6IldlYiIsInJlZmVycmFsTW9kZSI6InZpZXcifX0=" TargetMode="Externa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steemit.com/a3c/@calclavia/reinforcement-learning-using-asynchronous-advantage-actor-critic" TargetMode="External"/><Relationship Id="rId5" Type="http://schemas.openxmlformats.org/officeDocument/2006/relationships/hyperlink" Target="https://medium.com/mlearning-ai/ppo-intuitive-guide-to-state-of-the-art-reinforcement-learning-410a41cb675b" TargetMode="Externa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Final.mp4">
            <a:hlinkClick r:id="" action="ppaction://media"/>
            <a:extLst>
              <a:ext uri="{FF2B5EF4-FFF2-40B4-BE49-F238E27FC236}">
                <a16:creationId xmlns:a16="http://schemas.microsoft.com/office/drawing/2014/main" id="{2322386A-6384-5C85-8DD9-3A05BBF1B42B}"/>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8893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a:xfrm>
            <a:off x="609600" y="282094"/>
            <a:ext cx="10972800" cy="800100"/>
          </a:xfrm>
        </p:spPr>
        <p:txBody>
          <a:bodyPr/>
          <a:lstStyle/>
          <a:p>
            <a:r>
              <a:rPr lang="en-US">
                <a:latin typeface="Verdana"/>
                <a:ea typeface="Verdana"/>
              </a:rPr>
              <a:t>A2C Training Performance</a:t>
            </a:r>
            <a:endParaRPr lang="en-US"/>
          </a:p>
        </p:txBody>
      </p:sp>
      <p:sp>
        <p:nvSpPr>
          <p:cNvPr id="4" name="Slide Number Placeholder 3"/>
          <p:cNvSpPr>
            <a:spLocks noGrp="1"/>
          </p:cNvSpPr>
          <p:nvPr>
            <p:ph type="sldNum" sz="quarter" idx="12"/>
          </p:nvPr>
        </p:nvSpPr>
        <p:spPr/>
        <p:txBody>
          <a:bodyPr/>
          <a:lstStyle/>
          <a:p>
            <a:fld id="{BFEBEB0A-9E3D-4B14-9782-E2AE3DA60D96}" type="slidenum">
              <a:rPr lang="en-US" smtClean="0"/>
              <a:pPr/>
              <a:t>10</a:t>
            </a:fld>
            <a:endParaRPr lang="en-US"/>
          </a:p>
        </p:txBody>
      </p:sp>
      <p:pic>
        <p:nvPicPr>
          <p:cNvPr id="5" name="Picture 4" descr="A screenshot of a graph&#10;&#10;Description automatically generated">
            <a:extLst>
              <a:ext uri="{FF2B5EF4-FFF2-40B4-BE49-F238E27FC236}">
                <a16:creationId xmlns:a16="http://schemas.microsoft.com/office/drawing/2014/main" id="{8D7758FA-1E67-46E9-3748-7F1587CB9FC5}"/>
              </a:ext>
            </a:extLst>
          </p:cNvPr>
          <p:cNvPicPr>
            <a:picLocks noChangeAspect="1"/>
          </p:cNvPicPr>
          <p:nvPr/>
        </p:nvPicPr>
        <p:blipFill rotWithShape="1">
          <a:blip r:embed="rId3"/>
          <a:srcRect b="50401"/>
          <a:stretch/>
        </p:blipFill>
        <p:spPr>
          <a:xfrm>
            <a:off x="595086" y="2308021"/>
            <a:ext cx="5699827" cy="3104513"/>
          </a:xfrm>
          <a:prstGeom prst="rect">
            <a:avLst/>
          </a:prstGeom>
        </p:spPr>
      </p:pic>
      <p:pic>
        <p:nvPicPr>
          <p:cNvPr id="6" name="Picture 5" descr="A screenshot of a graph&#10;&#10;Description automatically generated">
            <a:extLst>
              <a:ext uri="{FF2B5EF4-FFF2-40B4-BE49-F238E27FC236}">
                <a16:creationId xmlns:a16="http://schemas.microsoft.com/office/drawing/2014/main" id="{B6769D1D-B4A9-ECEA-D61B-3A5C3389633C}"/>
              </a:ext>
            </a:extLst>
          </p:cNvPr>
          <p:cNvPicPr>
            <a:picLocks noChangeAspect="1"/>
          </p:cNvPicPr>
          <p:nvPr/>
        </p:nvPicPr>
        <p:blipFill rotWithShape="1">
          <a:blip r:embed="rId4"/>
          <a:srcRect b="49638"/>
          <a:stretch/>
        </p:blipFill>
        <p:spPr>
          <a:xfrm>
            <a:off x="6387515" y="2308021"/>
            <a:ext cx="5422580" cy="3033236"/>
          </a:xfrm>
          <a:prstGeom prst="rect">
            <a:avLst/>
          </a:prstGeom>
        </p:spPr>
      </p:pic>
      <p:sp>
        <p:nvSpPr>
          <p:cNvPr id="3" name="TextBox 2">
            <a:extLst>
              <a:ext uri="{FF2B5EF4-FFF2-40B4-BE49-F238E27FC236}">
                <a16:creationId xmlns:a16="http://schemas.microsoft.com/office/drawing/2014/main" id="{26795D95-AF96-E54D-6F99-CBFFFCD012C5}"/>
              </a:ext>
            </a:extLst>
          </p:cNvPr>
          <p:cNvSpPr txBox="1"/>
          <p:nvPr/>
        </p:nvSpPr>
        <p:spPr>
          <a:xfrm>
            <a:off x="4621481" y="5620986"/>
            <a:ext cx="2720617"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1600" b="1">
                <a:ea typeface="Verdana"/>
              </a:rPr>
              <a:t>Complex Environment</a:t>
            </a:r>
            <a:endParaRPr lang="en-US" sz="1600" b="1" err="1"/>
          </a:p>
        </p:txBody>
      </p:sp>
    </p:spTree>
    <p:extLst>
      <p:ext uri="{BB962C8B-B14F-4D97-AF65-F5344CB8AC3E}">
        <p14:creationId xmlns:p14="http://schemas.microsoft.com/office/powerpoint/2010/main" val="4091028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a:latin typeface="Verdana"/>
                <a:ea typeface="Verdana"/>
              </a:rPr>
              <a:t>Results</a:t>
            </a:r>
            <a:endParaRPr lang="en-US"/>
          </a:p>
        </p:txBody>
      </p:sp>
      <p:sp>
        <p:nvSpPr>
          <p:cNvPr id="4" name="Slide Number Placeholder 3"/>
          <p:cNvSpPr>
            <a:spLocks noGrp="1"/>
          </p:cNvSpPr>
          <p:nvPr>
            <p:ph type="sldNum" sz="quarter" idx="12"/>
          </p:nvPr>
        </p:nvSpPr>
        <p:spPr/>
        <p:txBody>
          <a:bodyPr/>
          <a:lstStyle/>
          <a:p>
            <a:fld id="{BFEBEB0A-9E3D-4B14-9782-E2AE3DA60D96}" type="slidenum">
              <a:rPr lang="en-US" smtClean="0"/>
              <a:pPr/>
              <a:t>11</a:t>
            </a:fld>
            <a:endParaRPr lang="en-US"/>
          </a:p>
        </p:txBody>
      </p:sp>
      <p:pic>
        <p:nvPicPr>
          <p:cNvPr id="2" name="Online Media 1" title="Project_4.mp4">
            <a:hlinkClick r:id="" action="ppaction://media"/>
            <a:extLst>
              <a:ext uri="{FF2B5EF4-FFF2-40B4-BE49-F238E27FC236}">
                <a16:creationId xmlns:a16="http://schemas.microsoft.com/office/drawing/2014/main" id="{FEE79D8D-9973-60FA-B451-3CE4AE2B9C5B}"/>
              </a:ext>
            </a:extLst>
          </p:cNvPr>
          <p:cNvPicPr>
            <a:picLocks noRot="1" noChangeAspect="1"/>
          </p:cNvPicPr>
          <p:nvPr>
            <a:videoFile r:link="rId1"/>
          </p:nvPr>
        </p:nvPicPr>
        <p:blipFill>
          <a:blip r:embed="rId4"/>
          <a:stretch>
            <a:fillRect/>
          </a:stretch>
        </p:blipFill>
        <p:spPr>
          <a:xfrm>
            <a:off x="2058416" y="1602486"/>
            <a:ext cx="7871968" cy="4427982"/>
          </a:xfrm>
          <a:prstGeom prst="rect">
            <a:avLst/>
          </a:prstGeom>
        </p:spPr>
      </p:pic>
    </p:spTree>
    <p:extLst>
      <p:ext uri="{BB962C8B-B14F-4D97-AF65-F5344CB8AC3E}">
        <p14:creationId xmlns:p14="http://schemas.microsoft.com/office/powerpoint/2010/main" val="181595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a:latin typeface="Verdana"/>
                <a:ea typeface="Verdana"/>
              </a:rPr>
              <a:t>Results</a:t>
            </a:r>
            <a:endParaRPr lang="en-US"/>
          </a:p>
        </p:txBody>
      </p:sp>
      <p:sp>
        <p:nvSpPr>
          <p:cNvPr id="4" name="Slide Number Placeholder 3"/>
          <p:cNvSpPr>
            <a:spLocks noGrp="1"/>
          </p:cNvSpPr>
          <p:nvPr>
            <p:ph type="sldNum" sz="quarter" idx="12"/>
          </p:nvPr>
        </p:nvSpPr>
        <p:spPr/>
        <p:txBody>
          <a:bodyPr/>
          <a:lstStyle/>
          <a:p>
            <a:fld id="{BFEBEB0A-9E3D-4B14-9782-E2AE3DA60D96}" type="slidenum">
              <a:rPr lang="en-US" smtClean="0"/>
              <a:pPr/>
              <a:t>12</a:t>
            </a:fld>
            <a:endParaRPr lang="en-US"/>
          </a:p>
        </p:txBody>
      </p:sp>
      <p:graphicFrame>
        <p:nvGraphicFramePr>
          <p:cNvPr id="5" name="Table 4">
            <a:extLst>
              <a:ext uri="{FF2B5EF4-FFF2-40B4-BE49-F238E27FC236}">
                <a16:creationId xmlns:a16="http://schemas.microsoft.com/office/drawing/2014/main" id="{4F0824EE-92B2-0C57-0246-302F865486FF}"/>
              </a:ext>
            </a:extLst>
          </p:cNvPr>
          <p:cNvGraphicFramePr>
            <a:graphicFrameLocks noGrp="1"/>
          </p:cNvGraphicFramePr>
          <p:nvPr/>
        </p:nvGraphicFramePr>
        <p:xfrm>
          <a:off x="775412" y="1818740"/>
          <a:ext cx="10102292" cy="2951962"/>
        </p:xfrm>
        <a:graphic>
          <a:graphicData uri="http://schemas.openxmlformats.org/drawingml/2006/table">
            <a:tbl>
              <a:tblPr>
                <a:tableStyleId>{8FD4443E-F989-4FC4-A0C8-D5A2AF1F390B}</a:tableStyleId>
              </a:tblPr>
              <a:tblGrid>
                <a:gridCol w="3855034">
                  <a:extLst>
                    <a:ext uri="{9D8B030D-6E8A-4147-A177-3AD203B41FA5}">
                      <a16:colId xmlns:a16="http://schemas.microsoft.com/office/drawing/2014/main" val="2594860150"/>
                    </a:ext>
                  </a:extLst>
                </a:gridCol>
                <a:gridCol w="1878016">
                  <a:extLst>
                    <a:ext uri="{9D8B030D-6E8A-4147-A177-3AD203B41FA5}">
                      <a16:colId xmlns:a16="http://schemas.microsoft.com/office/drawing/2014/main" val="2701937214"/>
                    </a:ext>
                  </a:extLst>
                </a:gridCol>
                <a:gridCol w="2626597">
                  <a:extLst>
                    <a:ext uri="{9D8B030D-6E8A-4147-A177-3AD203B41FA5}">
                      <a16:colId xmlns:a16="http://schemas.microsoft.com/office/drawing/2014/main" val="513854973"/>
                    </a:ext>
                  </a:extLst>
                </a:gridCol>
                <a:gridCol w="1742645">
                  <a:extLst>
                    <a:ext uri="{9D8B030D-6E8A-4147-A177-3AD203B41FA5}">
                      <a16:colId xmlns:a16="http://schemas.microsoft.com/office/drawing/2014/main" val="2354927675"/>
                    </a:ext>
                  </a:extLst>
                </a:gridCol>
              </a:tblGrid>
              <a:tr h="873252">
                <a:tc>
                  <a:txBody>
                    <a:bodyPr/>
                    <a:lstStyle/>
                    <a:p>
                      <a:pPr algn="ctr" fontAlgn="b">
                        <a:lnSpc>
                          <a:spcPct val="150000"/>
                        </a:lnSpc>
                      </a:pPr>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lnSpc>
                          <a:spcPct val="150000"/>
                        </a:lnSpc>
                      </a:pPr>
                      <a:r>
                        <a:rPr lang="en-US" sz="1800" u="none" strike="noStrike">
                          <a:effectLst/>
                        </a:rPr>
                        <a:t>Training steps</a:t>
                      </a:r>
                      <a:br>
                        <a:rPr lang="en-US" sz="1800" u="none" strike="noStrike">
                          <a:effectLst/>
                        </a:rPr>
                      </a:br>
                      <a:r>
                        <a:rPr lang="en-US" sz="1800" u="none" strike="noStrike">
                          <a:effectLst/>
                        </a:rPr>
                        <a:t>(in million)</a:t>
                      </a:r>
                      <a:endParaRPr lang="en-US"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lnSpc>
                          <a:spcPct val="150000"/>
                        </a:lnSpc>
                      </a:pPr>
                      <a:r>
                        <a:rPr lang="en-US" sz="1800" u="none" strike="noStrike">
                          <a:effectLst/>
                        </a:rPr>
                        <a:t>Mean Episode Length</a:t>
                      </a:r>
                      <a:endParaRPr lang="en-US"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lnSpc>
                          <a:spcPct val="150000"/>
                        </a:lnSpc>
                      </a:pPr>
                      <a:r>
                        <a:rPr lang="en-US" sz="1800" u="none" strike="noStrike">
                          <a:effectLst/>
                        </a:rPr>
                        <a:t>Mean Reward</a:t>
                      </a:r>
                      <a:endParaRPr lang="en-US"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8335563"/>
                  </a:ext>
                </a:extLst>
              </a:tr>
              <a:tr h="441308">
                <a:tc>
                  <a:txBody>
                    <a:bodyPr/>
                    <a:lstStyle/>
                    <a:p>
                      <a:pPr algn="ctr" fontAlgn="b">
                        <a:lnSpc>
                          <a:spcPct val="150000"/>
                        </a:lnSpc>
                      </a:pPr>
                      <a:r>
                        <a:rPr lang="en-US" sz="1800" u="none" strike="noStrike">
                          <a:effectLst/>
                        </a:rPr>
                        <a:t>Simple Environment</a:t>
                      </a:r>
                      <a:endParaRPr lang="en-US"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lnSpc>
                          <a:spcPct val="150000"/>
                        </a:lnSpc>
                      </a:pPr>
                      <a:r>
                        <a:rPr lang="en-US" sz="1800" u="none" strike="noStrike">
                          <a:effectLst/>
                        </a:rPr>
                        <a:t>2.5</a:t>
                      </a:r>
                      <a:endParaRPr lang="en-US"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lnSpc>
                          <a:spcPct val="150000"/>
                        </a:lnSpc>
                      </a:pPr>
                      <a:r>
                        <a:rPr lang="en-US" sz="1800" u="none" strike="noStrike">
                          <a:effectLst/>
                        </a:rPr>
                        <a:t>73.2</a:t>
                      </a:r>
                      <a:endParaRPr lang="en-US"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lnSpc>
                          <a:spcPct val="150000"/>
                        </a:lnSpc>
                      </a:pPr>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2602334"/>
                  </a:ext>
                </a:extLst>
              </a:tr>
              <a:tr h="818701">
                <a:tc>
                  <a:txBody>
                    <a:bodyPr/>
                    <a:lstStyle/>
                    <a:p>
                      <a:pPr algn="ctr" fontAlgn="b">
                        <a:lnSpc>
                          <a:spcPct val="150000"/>
                        </a:lnSpc>
                      </a:pPr>
                      <a:r>
                        <a:rPr lang="en-US" sz="1800" u="none" strike="noStrike">
                          <a:effectLst/>
                        </a:rPr>
                        <a:t>Complex Environment, PPO</a:t>
                      </a:r>
                      <a:endParaRPr lang="en-US"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lnSpc>
                          <a:spcPct val="150000"/>
                        </a:lnSpc>
                      </a:pPr>
                      <a:r>
                        <a:rPr lang="en-US" sz="1800" u="none" strike="noStrike">
                          <a:effectLst/>
                        </a:rPr>
                        <a:t>12.2</a:t>
                      </a:r>
                      <a:endParaRPr lang="en-US"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lnSpc>
                          <a:spcPct val="150000"/>
                        </a:lnSpc>
                      </a:pPr>
                      <a:r>
                        <a:rPr lang="en-US" sz="1800" u="none" strike="noStrike">
                          <a:effectLst/>
                        </a:rPr>
                        <a:t>43.125</a:t>
                      </a:r>
                      <a:endParaRPr lang="en-US"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lnSpc>
                          <a:spcPct val="150000"/>
                        </a:lnSpc>
                      </a:pPr>
                      <a:r>
                        <a:rPr lang="en-US" sz="1800" u="none" strike="noStrike">
                          <a:effectLst/>
                        </a:rPr>
                        <a:t>0.78</a:t>
                      </a:r>
                      <a:endParaRPr lang="en-US"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3528379"/>
                  </a:ext>
                </a:extLst>
              </a:tr>
              <a:tr h="818701">
                <a:tc>
                  <a:txBody>
                    <a:bodyPr/>
                    <a:lstStyle/>
                    <a:p>
                      <a:pPr algn="ctr" fontAlgn="b">
                        <a:lnSpc>
                          <a:spcPct val="150000"/>
                        </a:lnSpc>
                      </a:pPr>
                      <a:r>
                        <a:rPr lang="en-US" sz="1800" u="none" strike="noStrike">
                          <a:effectLst/>
                        </a:rPr>
                        <a:t>Complex Environment, A2C</a:t>
                      </a:r>
                      <a:endParaRPr lang="en-US"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lnSpc>
                          <a:spcPct val="150000"/>
                        </a:lnSpc>
                      </a:pPr>
                      <a:r>
                        <a:rPr lang="en-US" sz="1800" u="none" strike="noStrike">
                          <a:effectLst/>
                        </a:rPr>
                        <a:t>8.4</a:t>
                      </a:r>
                      <a:endParaRPr lang="en-US"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lnSpc>
                          <a:spcPct val="150000"/>
                        </a:lnSpc>
                      </a:pPr>
                      <a:r>
                        <a:rPr lang="en-US" sz="1800" u="none" strike="noStrike">
                          <a:effectLst/>
                        </a:rPr>
                        <a:t>300</a:t>
                      </a:r>
                      <a:endParaRPr lang="en-US"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lnSpc>
                          <a:spcPct val="150000"/>
                        </a:lnSpc>
                      </a:pPr>
                      <a:r>
                        <a:rPr lang="en-US" sz="1800" u="none" strike="noStrike">
                          <a:effectLst/>
                        </a:rPr>
                        <a:t>0</a:t>
                      </a:r>
                      <a:endParaRPr lang="en-US" sz="18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4718886"/>
                  </a:ext>
                </a:extLst>
              </a:tr>
            </a:tbl>
          </a:graphicData>
        </a:graphic>
      </p:graphicFrame>
      <p:sp>
        <p:nvSpPr>
          <p:cNvPr id="8" name="TextBox 7">
            <a:extLst>
              <a:ext uri="{FF2B5EF4-FFF2-40B4-BE49-F238E27FC236}">
                <a16:creationId xmlns:a16="http://schemas.microsoft.com/office/drawing/2014/main" id="{8DD97D73-EA36-67AC-33E1-3154FE837905}"/>
              </a:ext>
            </a:extLst>
          </p:cNvPr>
          <p:cNvSpPr txBox="1"/>
          <p:nvPr/>
        </p:nvSpPr>
        <p:spPr>
          <a:xfrm>
            <a:off x="1704442" y="5149024"/>
            <a:ext cx="9173261" cy="577901"/>
          </a:xfrm>
          <a:prstGeom prst="rect">
            <a:avLst/>
          </a:prstGeom>
          <a:noFill/>
        </p:spPr>
        <p:txBody>
          <a:bodyPr wrap="square" rtlCol="0">
            <a:noAutofit/>
          </a:bodyPr>
          <a:lstStyle/>
          <a:p>
            <a:pPr algn="r"/>
            <a:r>
              <a:rPr lang="en-US" b="1"/>
              <a:t>*Maximum Episode Length =300</a:t>
            </a:r>
          </a:p>
          <a:p>
            <a:pPr algn="r"/>
            <a:endParaRPr lang="en-US" b="1"/>
          </a:p>
        </p:txBody>
      </p:sp>
      <p:sp>
        <p:nvSpPr>
          <p:cNvPr id="9" name="TextBox 8">
            <a:extLst>
              <a:ext uri="{FF2B5EF4-FFF2-40B4-BE49-F238E27FC236}">
                <a16:creationId xmlns:a16="http://schemas.microsoft.com/office/drawing/2014/main" id="{2A31FAFF-7C00-BC77-15B6-2C8D46E2892F}"/>
              </a:ext>
            </a:extLst>
          </p:cNvPr>
          <p:cNvSpPr txBox="1"/>
          <p:nvPr/>
        </p:nvSpPr>
        <p:spPr>
          <a:xfrm>
            <a:off x="775412" y="5230368"/>
            <a:ext cx="5244998" cy="1276265"/>
          </a:xfrm>
          <a:prstGeom prst="rect">
            <a:avLst/>
          </a:prstGeom>
          <a:noFill/>
        </p:spPr>
        <p:txBody>
          <a:bodyPr wrap="square" rtlCol="0">
            <a:noAutofit/>
          </a:bodyPr>
          <a:lstStyle/>
          <a:p>
            <a:r>
              <a:rPr lang="en-US" sz="1600" b="1"/>
              <a:t>Consideration :</a:t>
            </a:r>
          </a:p>
          <a:p>
            <a:pPr marL="342900" indent="-342900">
              <a:buFontTx/>
              <a:buAutoNum type="arabicParenR"/>
            </a:pPr>
            <a:r>
              <a:rPr lang="en-US" sz="1600" b="1"/>
              <a:t>Success in reaching to designated goal</a:t>
            </a:r>
          </a:p>
          <a:p>
            <a:pPr marL="342900" indent="-342900">
              <a:buFontTx/>
              <a:buAutoNum type="arabicParenR"/>
            </a:pPr>
            <a:r>
              <a:rPr lang="en-US" sz="1600" b="1"/>
              <a:t>Success in Navigating the environment avoiding collision</a:t>
            </a:r>
          </a:p>
          <a:p>
            <a:pPr marL="342900" indent="-342900">
              <a:buAutoNum type="arabicParenR"/>
            </a:pPr>
            <a:r>
              <a:rPr lang="en-US" sz="1600" b="1"/>
              <a:t>Optimality of Path</a:t>
            </a:r>
          </a:p>
        </p:txBody>
      </p:sp>
    </p:spTree>
    <p:extLst>
      <p:ext uri="{BB962C8B-B14F-4D97-AF65-F5344CB8AC3E}">
        <p14:creationId xmlns:p14="http://schemas.microsoft.com/office/powerpoint/2010/main" val="1746848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BA5E6-8422-6185-281D-BEB8D5C034BB}"/>
              </a:ext>
            </a:extLst>
          </p:cNvPr>
          <p:cNvSpPr>
            <a:spLocks noGrp="1"/>
          </p:cNvSpPr>
          <p:nvPr>
            <p:ph type="title"/>
          </p:nvPr>
        </p:nvSpPr>
        <p:spPr/>
        <p:txBody>
          <a:bodyPr/>
          <a:lstStyle/>
          <a:p>
            <a:r>
              <a:rPr lang="en-US">
                <a:latin typeface="Verdana"/>
                <a:ea typeface="Verdana"/>
              </a:rPr>
              <a:t>Conclusion and Future Scope</a:t>
            </a:r>
            <a:endParaRPr lang="en-US"/>
          </a:p>
        </p:txBody>
      </p:sp>
      <p:sp>
        <p:nvSpPr>
          <p:cNvPr id="3" name="Content Placeholder 2">
            <a:extLst>
              <a:ext uri="{FF2B5EF4-FFF2-40B4-BE49-F238E27FC236}">
                <a16:creationId xmlns:a16="http://schemas.microsoft.com/office/drawing/2014/main" id="{320A7A1C-591A-ABCF-E9D1-B260DB85B82D}"/>
              </a:ext>
            </a:extLst>
          </p:cNvPr>
          <p:cNvSpPr>
            <a:spLocks noGrp="1"/>
          </p:cNvSpPr>
          <p:nvPr>
            <p:ph idx="1"/>
          </p:nvPr>
        </p:nvSpPr>
        <p:spPr/>
        <p:txBody>
          <a:bodyPr/>
          <a:lstStyle/>
          <a:p>
            <a:pPr marL="0" indent="0">
              <a:buNone/>
            </a:pPr>
            <a:r>
              <a:rPr lang="en-US" sz="2000" b="1">
                <a:latin typeface="Verdana"/>
                <a:ea typeface="Verdana"/>
              </a:rPr>
              <a:t>Conclusion</a:t>
            </a:r>
            <a:endParaRPr lang="en-US" sz="2000" b="1"/>
          </a:p>
          <a:p>
            <a:pPr marL="342900" indent="-342900"/>
            <a:r>
              <a:rPr lang="en-US" sz="1800">
                <a:latin typeface="Verdana"/>
                <a:ea typeface="Verdana"/>
              </a:rPr>
              <a:t>We designed two environments - a simplified and a complex one, with the latter featuring more obstacles than the former. In our experiments, the Proximal Policy Optimization with Clip (PPO-Clip) algorithm demonstrated superior performance compared to the Advantage Actor-Critic (A2C) algorithm in both environments. </a:t>
            </a:r>
          </a:p>
          <a:p>
            <a:pPr marL="0" indent="0">
              <a:buNone/>
            </a:pPr>
            <a:endParaRPr lang="en-US" sz="1800"/>
          </a:p>
          <a:p>
            <a:pPr marL="0" indent="0">
              <a:buNone/>
            </a:pPr>
            <a:r>
              <a:rPr lang="en-US" sz="2000" b="1">
                <a:latin typeface="Verdana"/>
                <a:ea typeface="Verdana"/>
              </a:rPr>
              <a:t>Future Scope</a:t>
            </a:r>
            <a:endParaRPr lang="en-US" sz="2000" b="1"/>
          </a:p>
          <a:p>
            <a:pPr marL="342900" indent="-342900"/>
            <a:r>
              <a:rPr lang="en-US" sz="1800">
                <a:latin typeface="Verdana"/>
                <a:ea typeface="Verdana"/>
              </a:rPr>
              <a:t>Enhancing the agent's performance could be achieved through refining the reward function to be more specific or by incorporating a more diverse range of episodes in the training setting. However, owing to the constraints of the present study, additional research is necessary to pinpoint an optimal learning environment configuration.</a:t>
            </a:r>
          </a:p>
          <a:p>
            <a:pPr marL="342900" indent="-342900"/>
            <a:endParaRPr lang="en-US" sz="1800"/>
          </a:p>
        </p:txBody>
      </p:sp>
      <p:sp>
        <p:nvSpPr>
          <p:cNvPr id="5" name="Slide Number Placeholder 4">
            <a:extLst>
              <a:ext uri="{FF2B5EF4-FFF2-40B4-BE49-F238E27FC236}">
                <a16:creationId xmlns:a16="http://schemas.microsoft.com/office/drawing/2014/main" id="{31DA168F-0B77-A4EA-DE9C-5FCF4EF0BEF8}"/>
              </a:ext>
            </a:extLst>
          </p:cNvPr>
          <p:cNvSpPr>
            <a:spLocks noGrp="1"/>
          </p:cNvSpPr>
          <p:nvPr>
            <p:ph type="sldNum" sz="quarter" idx="12"/>
          </p:nvPr>
        </p:nvSpPr>
        <p:spPr/>
        <p:txBody>
          <a:bodyPr/>
          <a:lstStyle/>
          <a:p>
            <a:fld id="{963B0023-0CED-47F7-85AE-654F0B232C29}" type="slidenum">
              <a:rPr lang="en-US" smtClean="0"/>
              <a:pPr/>
              <a:t>13</a:t>
            </a:fld>
            <a:endParaRPr lang="en-US"/>
          </a:p>
        </p:txBody>
      </p:sp>
    </p:spTree>
    <p:extLst>
      <p:ext uri="{BB962C8B-B14F-4D97-AF65-F5344CB8AC3E}">
        <p14:creationId xmlns:p14="http://schemas.microsoft.com/office/powerpoint/2010/main" val="734464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BA5E6-8422-6185-281D-BEB8D5C034BB}"/>
              </a:ext>
            </a:extLst>
          </p:cNvPr>
          <p:cNvSpPr>
            <a:spLocks noGrp="1"/>
          </p:cNvSpPr>
          <p:nvPr>
            <p:ph type="title"/>
          </p:nvPr>
        </p:nvSpPr>
        <p:spPr/>
        <p:txBody>
          <a:bodyPr/>
          <a:lstStyle/>
          <a:p>
            <a:r>
              <a:rPr lang="en-US">
                <a:latin typeface="Verdana"/>
                <a:ea typeface="Verdana"/>
              </a:rPr>
              <a:t>References</a:t>
            </a:r>
            <a:endParaRPr lang="en-US"/>
          </a:p>
        </p:txBody>
      </p:sp>
      <p:sp>
        <p:nvSpPr>
          <p:cNvPr id="3" name="Content Placeholder 2">
            <a:extLst>
              <a:ext uri="{FF2B5EF4-FFF2-40B4-BE49-F238E27FC236}">
                <a16:creationId xmlns:a16="http://schemas.microsoft.com/office/drawing/2014/main" id="{320A7A1C-591A-ABCF-E9D1-B260DB85B82D}"/>
              </a:ext>
            </a:extLst>
          </p:cNvPr>
          <p:cNvSpPr>
            <a:spLocks noGrp="1"/>
          </p:cNvSpPr>
          <p:nvPr>
            <p:ph idx="1"/>
          </p:nvPr>
        </p:nvSpPr>
        <p:spPr>
          <a:xfrm>
            <a:off x="609600" y="1524000"/>
            <a:ext cx="11150929" cy="4648200"/>
          </a:xfrm>
        </p:spPr>
        <p:txBody>
          <a:bodyPr>
            <a:normAutofit fontScale="92500" lnSpcReduction="10000"/>
          </a:bodyPr>
          <a:lstStyle/>
          <a:p>
            <a:pPr marL="342900" indent="-342900">
              <a:lnSpc>
                <a:spcPct val="120000"/>
              </a:lnSpc>
              <a:buAutoNum type="arabicPeriod"/>
            </a:pPr>
            <a:r>
              <a:rPr lang="en-US" sz="1400">
                <a:latin typeface="Verdana"/>
                <a:ea typeface="Verdana"/>
              </a:rPr>
              <a:t>Faust, A., Ramirez, O., and Fiser, M., “PRM-RL: Long-range Robotic Navigation Tasks by Combining Reinforcement Learning and Sampling-based Planning,” IEEE International Conference on Robotics and Automation (ICRA), 2018, arXiv:1710.03937, Nov 2017.</a:t>
            </a:r>
            <a:endParaRPr lang="en-US" sz="1400"/>
          </a:p>
          <a:p>
            <a:pPr marL="342900" indent="-342900">
              <a:lnSpc>
                <a:spcPct val="120000"/>
              </a:lnSpc>
              <a:buAutoNum type="arabicPeriod"/>
            </a:pPr>
            <a:r>
              <a:rPr lang="en-US" sz="1400">
                <a:latin typeface="Verdana"/>
                <a:ea typeface="Verdana"/>
              </a:rPr>
              <a:t>Tai, L., Paolo, G., and Liu, M., “Virtual-to-real deep reinforcement learning: Continuous control of mobile robots for </a:t>
            </a:r>
            <a:r>
              <a:rPr lang="en-US" sz="1400" err="1">
                <a:latin typeface="Verdana"/>
                <a:ea typeface="Verdana"/>
              </a:rPr>
              <a:t>mapless</a:t>
            </a:r>
            <a:r>
              <a:rPr lang="en-US" sz="1400">
                <a:latin typeface="Verdana"/>
                <a:ea typeface="Verdana"/>
              </a:rPr>
              <a:t> navigation,” 2017 IEEE/RSJ International Conference on Intelligent Robots and Systems (IROS), Sep 2017.</a:t>
            </a:r>
          </a:p>
          <a:p>
            <a:pPr marL="342900" indent="-342900">
              <a:lnSpc>
                <a:spcPct val="120000"/>
              </a:lnSpc>
              <a:buAutoNum type="arabicPeriod"/>
            </a:pPr>
            <a:r>
              <a:rPr lang="en-US" sz="1400">
                <a:latin typeface="Verdana"/>
                <a:ea typeface="Verdana"/>
              </a:rPr>
              <a:t>Pfeiffer, M., Schaeuble, M., and Nieto, J., “From Perception to Decision: A Data-driven Approach to End-to-end Motion Planning for Autonomous Ground Robots,” 2017 IEEE International Conference on Robotics and Automation (ICRA), May 2017.</a:t>
            </a:r>
          </a:p>
          <a:p>
            <a:pPr marL="342900" indent="-342900">
              <a:lnSpc>
                <a:spcPct val="120000"/>
              </a:lnSpc>
              <a:buAutoNum type="arabicPeriod"/>
            </a:pPr>
            <a:r>
              <a:rPr lang="en-US" sz="1400">
                <a:latin typeface="Verdana"/>
                <a:ea typeface="Verdana"/>
              </a:rPr>
              <a:t>Tzeng, E., Devin, C., and Hoffman, J., “Adapting Deep Visuomotor Representations with Weak Pairwise Constraints,” under submission, arXiv:1511.07111, May 2017.</a:t>
            </a:r>
          </a:p>
          <a:p>
            <a:pPr marL="342900" indent="-342900">
              <a:lnSpc>
                <a:spcPct val="120000"/>
              </a:lnSpc>
              <a:buAutoNum type="arabicPeriod"/>
            </a:pPr>
            <a:r>
              <a:rPr lang="en-US" sz="1400">
                <a:latin typeface="Verdana"/>
                <a:ea typeface="Verdana"/>
              </a:rPr>
              <a:t>Schulman J., Wolski F., Dhariwal P., Radford A., Klimov O., “Proximal Policy Optimization Algorithms”.</a:t>
            </a:r>
            <a:endParaRPr lang="en-US" sz="1400"/>
          </a:p>
          <a:p>
            <a:pPr marL="342900" indent="-342900">
              <a:lnSpc>
                <a:spcPct val="120000"/>
              </a:lnSpc>
              <a:buAutoNum type="arabicPeriod"/>
            </a:pPr>
            <a:r>
              <a:rPr lang="en-US" sz="1400">
                <a:latin typeface="Verdana"/>
                <a:ea typeface="Verdana"/>
              </a:rPr>
              <a:t>V. </a:t>
            </a:r>
            <a:r>
              <a:rPr lang="en-US" sz="1400" err="1">
                <a:latin typeface="Verdana"/>
                <a:ea typeface="Verdana"/>
              </a:rPr>
              <a:t>Mnih</a:t>
            </a:r>
            <a:r>
              <a:rPr lang="en-US" sz="1400">
                <a:latin typeface="Verdana"/>
                <a:ea typeface="Verdana"/>
              </a:rPr>
              <a:t>, A. </a:t>
            </a:r>
            <a:r>
              <a:rPr lang="en-US" sz="1400" err="1">
                <a:latin typeface="Verdana"/>
                <a:ea typeface="Verdana"/>
              </a:rPr>
              <a:t>Puigdom`enech</a:t>
            </a:r>
            <a:r>
              <a:rPr lang="en-US" sz="1400">
                <a:latin typeface="Verdana"/>
                <a:ea typeface="Verdana"/>
              </a:rPr>
              <a:t> Badia, M. Mirza, A. Graves, T. P. Lillicrap, T. Harley, D. Silver, and K. </a:t>
            </a:r>
            <a:r>
              <a:rPr lang="en-US" sz="1400" err="1">
                <a:latin typeface="Verdana"/>
                <a:ea typeface="Verdana"/>
              </a:rPr>
              <a:t>Kavukcuoglu</a:t>
            </a:r>
            <a:r>
              <a:rPr lang="en-US" sz="1400">
                <a:latin typeface="Verdana"/>
                <a:ea typeface="Verdana"/>
              </a:rPr>
              <a:t>, “Asynchronous Methods for Deep Reinforcement Learning,” </a:t>
            </a:r>
            <a:r>
              <a:rPr lang="en-US" sz="1400" err="1">
                <a:latin typeface="Verdana"/>
                <a:ea typeface="Verdana"/>
              </a:rPr>
              <a:t>CoRR</a:t>
            </a:r>
            <a:r>
              <a:rPr lang="en-US" sz="1400">
                <a:latin typeface="Verdana"/>
                <a:ea typeface="Verdana"/>
              </a:rPr>
              <a:t>, vol. abs/1602.01783, 2016. [Online].</a:t>
            </a:r>
            <a:br>
              <a:rPr lang="en-US"/>
            </a:br>
            <a:endParaRPr lang="en-US" sz="1200"/>
          </a:p>
          <a:p>
            <a:pPr>
              <a:buNone/>
            </a:pPr>
            <a:endParaRPr lang="en-US" sz="1200"/>
          </a:p>
          <a:p>
            <a:pPr>
              <a:buNone/>
            </a:pPr>
            <a:br>
              <a:rPr lang="en-US"/>
            </a:br>
            <a:endParaRPr lang="en-US" sz="1200"/>
          </a:p>
          <a:p>
            <a:pPr marL="0" indent="0">
              <a:buNone/>
            </a:pPr>
            <a:endParaRPr lang="en-US" sz="1200"/>
          </a:p>
        </p:txBody>
      </p:sp>
      <p:sp>
        <p:nvSpPr>
          <p:cNvPr id="5" name="Slide Number Placeholder 4">
            <a:extLst>
              <a:ext uri="{FF2B5EF4-FFF2-40B4-BE49-F238E27FC236}">
                <a16:creationId xmlns:a16="http://schemas.microsoft.com/office/drawing/2014/main" id="{31DA168F-0B77-A4EA-DE9C-5FCF4EF0BEF8}"/>
              </a:ext>
            </a:extLst>
          </p:cNvPr>
          <p:cNvSpPr>
            <a:spLocks noGrp="1"/>
          </p:cNvSpPr>
          <p:nvPr>
            <p:ph type="sldNum" sz="quarter" idx="12"/>
          </p:nvPr>
        </p:nvSpPr>
        <p:spPr/>
        <p:txBody>
          <a:bodyPr/>
          <a:lstStyle/>
          <a:p>
            <a:fld id="{963B0023-0CED-47F7-85AE-654F0B232C29}" type="slidenum">
              <a:rPr lang="en-US" smtClean="0"/>
              <a:pPr/>
              <a:t>14</a:t>
            </a:fld>
            <a:endParaRPr lang="en-US"/>
          </a:p>
        </p:txBody>
      </p:sp>
    </p:spTree>
    <p:extLst>
      <p:ext uri="{BB962C8B-B14F-4D97-AF65-F5344CB8AC3E}">
        <p14:creationId xmlns:p14="http://schemas.microsoft.com/office/powerpoint/2010/main" val="419721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31A4A2-1685-30AE-502C-D4018ED9F8C1}"/>
              </a:ext>
            </a:extLst>
          </p:cNvPr>
          <p:cNvSpPr txBox="1"/>
          <p:nvPr/>
        </p:nvSpPr>
        <p:spPr>
          <a:xfrm>
            <a:off x="3829791" y="2820389"/>
            <a:ext cx="552014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chemeClr val="bg1"/>
                </a:solidFill>
                <a:ea typeface="Verdana"/>
              </a:rPr>
              <a:t>THANK YOU!</a:t>
            </a:r>
          </a:p>
        </p:txBody>
      </p:sp>
    </p:spTree>
    <p:extLst>
      <p:ext uri="{BB962C8B-B14F-4D97-AF65-F5344CB8AC3E}">
        <p14:creationId xmlns:p14="http://schemas.microsoft.com/office/powerpoint/2010/main" val="1766194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367897" y="74053"/>
            <a:ext cx="9144000" cy="946597"/>
          </a:xfrm>
        </p:spPr>
        <p:txBody>
          <a:bodyPr/>
          <a:lstStyle/>
          <a:p>
            <a:r>
              <a:rPr lang="en-US" sz="3600">
                <a:solidFill>
                  <a:schemeClr val="bg1"/>
                </a:solidFill>
                <a:latin typeface="Verdana"/>
                <a:ea typeface="Verdana"/>
              </a:rPr>
              <a:t>Content</a:t>
            </a:r>
            <a:endParaRPr lang="en-US" sz="3600">
              <a:solidFill>
                <a:schemeClr val="bg1"/>
              </a:solidFill>
            </a:endParaRPr>
          </a:p>
        </p:txBody>
      </p:sp>
      <p:sp>
        <p:nvSpPr>
          <p:cNvPr id="8" name="Text Placeholder 7"/>
          <p:cNvSpPr>
            <a:spLocks noGrp="1"/>
          </p:cNvSpPr>
          <p:nvPr>
            <p:ph type="body" idx="1"/>
          </p:nvPr>
        </p:nvSpPr>
        <p:spPr>
          <a:xfrm>
            <a:off x="1148992" y="1514341"/>
            <a:ext cx="5914247" cy="4369667"/>
          </a:xfrm>
        </p:spPr>
        <p:txBody>
          <a:bodyPr>
            <a:normAutofit fontScale="92500" lnSpcReduction="10000"/>
          </a:bodyPr>
          <a:lstStyle/>
          <a:p>
            <a:pPr marL="457200" indent="-457200">
              <a:buChar char="•"/>
            </a:pPr>
            <a:r>
              <a:rPr lang="en-US" sz="2600">
                <a:solidFill>
                  <a:schemeClr val="tx1"/>
                </a:solidFill>
                <a:latin typeface="Verdana"/>
                <a:ea typeface="Verdana"/>
              </a:rPr>
              <a:t>Introduction</a:t>
            </a:r>
            <a:endParaRPr lang="en-US" sz="2600">
              <a:solidFill>
                <a:schemeClr val="tx1"/>
              </a:solidFill>
            </a:endParaRPr>
          </a:p>
          <a:p>
            <a:pPr marL="457200" indent="-457200">
              <a:buChar char="•"/>
            </a:pPr>
            <a:r>
              <a:rPr lang="en-US" sz="2600">
                <a:solidFill>
                  <a:schemeClr val="tx1"/>
                </a:solidFill>
                <a:latin typeface="Verdana"/>
                <a:ea typeface="Verdana"/>
              </a:rPr>
              <a:t>Problem Statement</a:t>
            </a:r>
            <a:endParaRPr lang="en-US" sz="2600">
              <a:solidFill>
                <a:schemeClr val="tx1"/>
              </a:solidFill>
            </a:endParaRPr>
          </a:p>
          <a:p>
            <a:pPr marL="457200" indent="-457200">
              <a:buChar char="•"/>
            </a:pPr>
            <a:r>
              <a:rPr lang="en-US" sz="2600">
                <a:solidFill>
                  <a:schemeClr val="tx1"/>
                </a:solidFill>
                <a:latin typeface="Verdana"/>
                <a:ea typeface="Verdana"/>
              </a:rPr>
              <a:t>Environment Setup</a:t>
            </a:r>
          </a:p>
          <a:p>
            <a:pPr marL="457200" indent="-457200">
              <a:buChar char="•"/>
            </a:pPr>
            <a:r>
              <a:rPr lang="en-US" sz="2600">
                <a:solidFill>
                  <a:schemeClr val="tx1"/>
                </a:solidFill>
                <a:latin typeface="Verdana"/>
                <a:ea typeface="Verdana"/>
              </a:rPr>
              <a:t>Methodology</a:t>
            </a:r>
          </a:p>
          <a:p>
            <a:pPr marL="457200" indent="-457200">
              <a:buChar char="•"/>
            </a:pPr>
            <a:r>
              <a:rPr lang="en-US" sz="2600">
                <a:solidFill>
                  <a:schemeClr val="tx1"/>
                </a:solidFill>
                <a:latin typeface="Verdana"/>
                <a:ea typeface="Verdana"/>
              </a:rPr>
              <a:t>Results</a:t>
            </a:r>
          </a:p>
          <a:p>
            <a:pPr marL="457200" indent="-457200">
              <a:buChar char="•"/>
            </a:pPr>
            <a:r>
              <a:rPr lang="en-US" sz="2600">
                <a:solidFill>
                  <a:schemeClr val="tx1"/>
                </a:solidFill>
                <a:latin typeface="Verdana"/>
                <a:ea typeface="Verdana"/>
              </a:rPr>
              <a:t>Challenges</a:t>
            </a:r>
          </a:p>
          <a:p>
            <a:pPr marL="457200" indent="-457200">
              <a:buChar char="•"/>
            </a:pPr>
            <a:r>
              <a:rPr lang="en-US" sz="2600">
                <a:solidFill>
                  <a:schemeClr val="tx1"/>
                </a:solidFill>
                <a:latin typeface="Verdana"/>
                <a:ea typeface="Verdana"/>
              </a:rPr>
              <a:t>Conclusion</a:t>
            </a:r>
          </a:p>
          <a:p>
            <a:pPr marL="457200" indent="-457200">
              <a:buChar char="•"/>
            </a:pPr>
            <a:r>
              <a:rPr lang="en-US" sz="2600">
                <a:solidFill>
                  <a:schemeClr val="tx1"/>
                </a:solidFill>
                <a:latin typeface="Verdana"/>
                <a:ea typeface="Verdana"/>
              </a:rPr>
              <a:t>Future Scope</a:t>
            </a:r>
          </a:p>
          <a:p>
            <a:pPr marL="457200" indent="-457200">
              <a:buChar char="•"/>
            </a:pPr>
            <a:r>
              <a:rPr lang="en-US" sz="2600">
                <a:solidFill>
                  <a:schemeClr val="tx1"/>
                </a:solidFill>
                <a:latin typeface="Verdana"/>
                <a:ea typeface="Verdana"/>
              </a:rPr>
              <a:t>References</a:t>
            </a:r>
          </a:p>
          <a:p>
            <a:pPr marL="457200" indent="-457200">
              <a:buChar char="•"/>
            </a:pPr>
            <a:endParaRPr lang="en-US" sz="2600">
              <a:latin typeface="Verdana"/>
              <a:ea typeface="Verdana"/>
            </a:endParaRPr>
          </a:p>
        </p:txBody>
      </p:sp>
      <p:sp>
        <p:nvSpPr>
          <p:cNvPr id="4" name="Slide Number Placeholder 3"/>
          <p:cNvSpPr>
            <a:spLocks noGrp="1"/>
          </p:cNvSpPr>
          <p:nvPr>
            <p:ph type="sldNum" sz="quarter" idx="12"/>
          </p:nvPr>
        </p:nvSpPr>
        <p:spPr/>
        <p:txBody>
          <a:bodyPr/>
          <a:lstStyle/>
          <a:p>
            <a:fld id="{BFEBEB0A-9E3D-4B14-9782-E2AE3DA60D96}" type="slidenum">
              <a:rPr lang="en-US" smtClean="0"/>
              <a:pPr/>
              <a:t>16</a:t>
            </a:fld>
            <a:endParaRPr lang="en-US"/>
          </a:p>
        </p:txBody>
      </p:sp>
    </p:spTree>
    <p:extLst>
      <p:ext uri="{BB962C8B-B14F-4D97-AF65-F5344CB8AC3E}">
        <p14:creationId xmlns:p14="http://schemas.microsoft.com/office/powerpoint/2010/main" val="1322382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413769" y="2382097"/>
            <a:ext cx="10850451" cy="1395212"/>
          </a:xfrm>
        </p:spPr>
        <p:txBody>
          <a:bodyPr/>
          <a:lstStyle/>
          <a:p>
            <a:r>
              <a:rPr lang="en-US" sz="3600">
                <a:latin typeface="Verdana"/>
                <a:ea typeface="Verdana"/>
              </a:rPr>
              <a:t>Reinforcement Learning for Short Range Path Planning in Indoor Environment</a:t>
            </a:r>
            <a:endParaRPr lang="en-US" sz="3600"/>
          </a:p>
        </p:txBody>
      </p:sp>
      <p:sp>
        <p:nvSpPr>
          <p:cNvPr id="3" name="Subtitle 2"/>
          <p:cNvSpPr>
            <a:spLocks noGrp="1"/>
          </p:cNvSpPr>
          <p:nvPr>
            <p:ph type="subTitle" idx="1"/>
          </p:nvPr>
        </p:nvSpPr>
        <p:spPr>
          <a:xfrm>
            <a:off x="411400" y="3933829"/>
            <a:ext cx="9144000" cy="617197"/>
          </a:xfrm>
        </p:spPr>
        <p:txBody>
          <a:bodyPr>
            <a:normAutofit/>
          </a:bodyPr>
          <a:lstStyle/>
          <a:p>
            <a:r>
              <a:rPr lang="en-US">
                <a:latin typeface="Verdana"/>
                <a:ea typeface="Verdana"/>
              </a:rPr>
              <a:t>Prof. </a:t>
            </a:r>
            <a:r>
              <a:rPr lang="en-US" err="1">
                <a:latin typeface="Verdana"/>
                <a:ea typeface="Verdana"/>
              </a:rPr>
              <a:t>Yanhua</a:t>
            </a:r>
            <a:r>
              <a:rPr lang="en-US">
                <a:latin typeface="Verdana"/>
                <a:ea typeface="Verdana"/>
              </a:rPr>
              <a:t> Li</a:t>
            </a:r>
          </a:p>
        </p:txBody>
      </p:sp>
      <p:sp>
        <p:nvSpPr>
          <p:cNvPr id="4" name="TextBox 3">
            <a:extLst>
              <a:ext uri="{FF2B5EF4-FFF2-40B4-BE49-F238E27FC236}">
                <a16:creationId xmlns:a16="http://schemas.microsoft.com/office/drawing/2014/main" id="{A31523A2-B42E-BC85-10A1-C202F06D598F}"/>
              </a:ext>
            </a:extLst>
          </p:cNvPr>
          <p:cNvSpPr txBox="1"/>
          <p:nvPr/>
        </p:nvSpPr>
        <p:spPr>
          <a:xfrm>
            <a:off x="7412181" y="4473039"/>
            <a:ext cx="4431375"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Verdana"/>
              </a:rPr>
              <a:t>Presented By:</a:t>
            </a:r>
            <a:br>
              <a:rPr lang="en-US" sz="2000">
                <a:ea typeface="Verdana"/>
              </a:rPr>
            </a:br>
            <a:r>
              <a:rPr lang="en-US" sz="2000">
                <a:ea typeface="Verdana"/>
              </a:rPr>
              <a:t>          Vaibhav Kadam</a:t>
            </a:r>
            <a:br>
              <a:rPr lang="en-US" sz="2000">
                <a:ea typeface="Verdana"/>
              </a:rPr>
            </a:br>
            <a:r>
              <a:rPr lang="en-US" sz="2000">
                <a:ea typeface="Verdana"/>
              </a:rPr>
              <a:t>          Shambhuraj Mane</a:t>
            </a:r>
            <a:br>
              <a:rPr lang="en-US" sz="2000">
                <a:ea typeface="Verdana"/>
              </a:rPr>
            </a:br>
            <a:r>
              <a:rPr lang="en-US" sz="2000">
                <a:ea typeface="Verdana"/>
              </a:rPr>
              <a:t>          Shreya Bang</a:t>
            </a:r>
          </a:p>
          <a:p>
            <a:r>
              <a:rPr lang="en-US" sz="2000">
                <a:ea typeface="Verdana"/>
              </a:rPr>
              <a:t>          Prasanna Natu</a:t>
            </a:r>
          </a:p>
        </p:txBody>
      </p:sp>
    </p:spTree>
    <p:extLst>
      <p:ext uri="{BB962C8B-B14F-4D97-AF65-F5344CB8AC3E}">
        <p14:creationId xmlns:p14="http://schemas.microsoft.com/office/powerpoint/2010/main" val="2184661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a:xfrm>
            <a:off x="609600" y="351367"/>
            <a:ext cx="10972800" cy="800100"/>
          </a:xfrm>
        </p:spPr>
        <p:txBody>
          <a:bodyPr anchor="b">
            <a:normAutofit/>
          </a:bodyPr>
          <a:lstStyle/>
          <a:p>
            <a:r>
              <a:rPr lang="en-US">
                <a:latin typeface="Verdana"/>
                <a:ea typeface="Verdana"/>
              </a:rPr>
              <a:t>Introduction</a:t>
            </a:r>
            <a:endParaRPr lang="en-US"/>
          </a:p>
        </p:txBody>
      </p:sp>
      <p:sp>
        <p:nvSpPr>
          <p:cNvPr id="4" name="Slide Number Placeholder 3"/>
          <p:cNvSpPr>
            <a:spLocks noGrp="1"/>
          </p:cNvSpPr>
          <p:nvPr>
            <p:ph type="sldNum" sz="quarter" idx="12"/>
          </p:nvPr>
        </p:nvSpPr>
        <p:spPr>
          <a:xfrm>
            <a:off x="1" y="6387664"/>
            <a:ext cx="609600" cy="394136"/>
          </a:xfrm>
        </p:spPr>
        <p:txBody>
          <a:bodyPr anchor="ctr">
            <a:normAutofit/>
          </a:bodyPr>
          <a:lstStyle/>
          <a:p>
            <a:pPr>
              <a:spcAft>
                <a:spcPts val="600"/>
              </a:spcAft>
            </a:pPr>
            <a:fld id="{BFEBEB0A-9E3D-4B14-9782-E2AE3DA60D96}" type="slidenum">
              <a:rPr lang="en-US" smtClean="0"/>
              <a:pPr>
                <a:spcAft>
                  <a:spcPts val="600"/>
                </a:spcAft>
              </a:pPr>
              <a:t>18</a:t>
            </a:fld>
            <a:endParaRPr lang="en-US"/>
          </a:p>
        </p:txBody>
      </p:sp>
      <p:sp>
        <p:nvSpPr>
          <p:cNvPr id="5" name="TextBox 4">
            <a:extLst>
              <a:ext uri="{FF2B5EF4-FFF2-40B4-BE49-F238E27FC236}">
                <a16:creationId xmlns:a16="http://schemas.microsoft.com/office/drawing/2014/main" id="{74C66F80-B9B7-CE22-3B47-C3C285D383E9}"/>
              </a:ext>
            </a:extLst>
          </p:cNvPr>
          <p:cNvSpPr txBox="1"/>
          <p:nvPr/>
        </p:nvSpPr>
        <p:spPr>
          <a:xfrm>
            <a:off x="767428" y="1577515"/>
            <a:ext cx="10972800" cy="908297"/>
          </a:xfrm>
          <a:prstGeom prst="rect">
            <a:avLst/>
          </a:prstGeom>
          <a:noFill/>
        </p:spPr>
        <p:txBody>
          <a:bodyPr wrap="square" lIns="91440" tIns="45720" rIns="91440" bIns="45720" rtlCol="0" anchor="t">
            <a:noAutofit/>
          </a:bodyPr>
          <a:lstStyle/>
          <a:p>
            <a:pPr marL="342900" indent="-342900">
              <a:buFont typeface="Arial" panose="020B0604020202020204" pitchFamily="34" charset="0"/>
              <a:buChar char="•"/>
            </a:pPr>
            <a:r>
              <a:rPr lang="en-US" sz="2000"/>
              <a:t>Fundamental task of robotics is planning collision free motion amongst obstacles in high dimensional spaces and complex environments.</a:t>
            </a:r>
          </a:p>
        </p:txBody>
      </p:sp>
      <p:grpSp>
        <p:nvGrpSpPr>
          <p:cNvPr id="2" name="Group 1">
            <a:extLst>
              <a:ext uri="{FF2B5EF4-FFF2-40B4-BE49-F238E27FC236}">
                <a16:creationId xmlns:a16="http://schemas.microsoft.com/office/drawing/2014/main" id="{CD4D8726-66DF-C8F8-5099-3897EFFD93D9}"/>
              </a:ext>
            </a:extLst>
          </p:cNvPr>
          <p:cNvGrpSpPr/>
          <p:nvPr/>
        </p:nvGrpSpPr>
        <p:grpSpPr>
          <a:xfrm>
            <a:off x="2649630" y="2338442"/>
            <a:ext cx="6361020" cy="1592122"/>
            <a:chOff x="1719396" y="2219689"/>
            <a:chExt cx="6361020" cy="1592122"/>
          </a:xfrm>
        </p:grpSpPr>
        <p:pic>
          <p:nvPicPr>
            <p:cNvPr id="8" name="Picture 7" descr="A black rectangle with white lines&#10;&#10;Description automatically generated">
              <a:extLst>
                <a:ext uri="{FF2B5EF4-FFF2-40B4-BE49-F238E27FC236}">
                  <a16:creationId xmlns:a16="http://schemas.microsoft.com/office/drawing/2014/main" id="{1ACF3457-DFC2-1CD6-493E-2CDF34D047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0489" y="2219689"/>
              <a:ext cx="1592122" cy="1592122"/>
            </a:xfrm>
            <a:prstGeom prst="rect">
              <a:avLst/>
            </a:prstGeom>
          </p:spPr>
        </p:pic>
        <p:pic>
          <p:nvPicPr>
            <p:cNvPr id="10" name="Graphic 9" descr="Marker with solid fill">
              <a:extLst>
                <a:ext uri="{FF2B5EF4-FFF2-40B4-BE49-F238E27FC236}">
                  <a16:creationId xmlns:a16="http://schemas.microsoft.com/office/drawing/2014/main" id="{228E5467-AD50-EC38-AA1A-22EEEC44FA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19396" y="2801236"/>
              <a:ext cx="914400" cy="914400"/>
            </a:xfrm>
            <a:prstGeom prst="rect">
              <a:avLst/>
            </a:prstGeom>
          </p:spPr>
        </p:pic>
        <p:pic>
          <p:nvPicPr>
            <p:cNvPr id="11" name="Graphic 10" descr="Marker with solid fill">
              <a:extLst>
                <a:ext uri="{FF2B5EF4-FFF2-40B4-BE49-F238E27FC236}">
                  <a16:creationId xmlns:a16="http://schemas.microsoft.com/office/drawing/2014/main" id="{5651D295-B40E-2604-6C95-FE4AFD8328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66016" y="2830711"/>
              <a:ext cx="914400" cy="914400"/>
            </a:xfrm>
            <a:prstGeom prst="rect">
              <a:avLst/>
            </a:prstGeom>
          </p:spPr>
        </p:pic>
        <p:cxnSp>
          <p:nvCxnSpPr>
            <p:cNvPr id="15" name="Straight Connector 14">
              <a:extLst>
                <a:ext uri="{FF2B5EF4-FFF2-40B4-BE49-F238E27FC236}">
                  <a16:creationId xmlns:a16="http://schemas.microsoft.com/office/drawing/2014/main" id="{0D7DF066-9718-99E2-7EB1-22FDC9F4EF4B}"/>
                </a:ext>
              </a:extLst>
            </p:cNvPr>
            <p:cNvCxnSpPr/>
            <p:nvPr/>
          </p:nvCxnSpPr>
          <p:spPr>
            <a:xfrm>
              <a:off x="2163686" y="3655009"/>
              <a:ext cx="547244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BC6D0FD0-375E-3B69-0EEC-03C7D6CE0024}"/>
              </a:ext>
            </a:extLst>
          </p:cNvPr>
          <p:cNvSpPr txBox="1"/>
          <p:nvPr/>
        </p:nvSpPr>
        <p:spPr>
          <a:xfrm>
            <a:off x="846597" y="4214905"/>
            <a:ext cx="10894809" cy="1835180"/>
          </a:xfrm>
          <a:prstGeom prst="rect">
            <a:avLst/>
          </a:prstGeom>
          <a:noFill/>
        </p:spPr>
        <p:txBody>
          <a:bodyPr wrap="square" lIns="91440" tIns="45720" rIns="91440" bIns="45720" rtlCol="0" anchor="t">
            <a:noAutofit/>
          </a:bodyPr>
          <a:lstStyle/>
          <a:p>
            <a:pPr marL="285750" indent="-285750">
              <a:buFont typeface="Arial" panose="020B0604020202020204" pitchFamily="34" charset="0"/>
              <a:buChar char="•"/>
            </a:pPr>
            <a:r>
              <a:rPr lang="en-US" sz="2000"/>
              <a:t>Classical approaches uses path planning algorithm like A*, Rapidly Exploring Random Trees, Sampling based Planning etc.</a:t>
            </a:r>
          </a:p>
          <a:p>
            <a:pPr marL="285750" indent="-285750">
              <a:buFont typeface="Arial" panose="020B0604020202020204" pitchFamily="34" charset="0"/>
              <a:buChar char="•"/>
            </a:pPr>
            <a:r>
              <a:rPr lang="en-US" sz="2000"/>
              <a:t>We explore </a:t>
            </a:r>
            <a:r>
              <a:rPr lang="en-US" sz="2000">
                <a:solidFill>
                  <a:srgbClr val="000000"/>
                </a:solidFill>
                <a:ea typeface="+mn-lt"/>
                <a:cs typeface="+mn-lt"/>
              </a:rPr>
              <a:t>short range path planning by leveraging advanced techniques like </a:t>
            </a:r>
            <a:r>
              <a:rPr lang="en-US" sz="2000" b="1">
                <a:solidFill>
                  <a:srgbClr val="000000"/>
                </a:solidFill>
                <a:ea typeface="+mn-lt"/>
                <a:cs typeface="+mn-lt"/>
              </a:rPr>
              <a:t>Proximal Policy Optimization (PPO)</a:t>
            </a:r>
            <a:r>
              <a:rPr lang="en-US" sz="2000">
                <a:solidFill>
                  <a:srgbClr val="000000"/>
                </a:solidFill>
                <a:ea typeface="+mn-lt"/>
                <a:cs typeface="+mn-lt"/>
              </a:rPr>
              <a:t> and </a:t>
            </a:r>
            <a:r>
              <a:rPr lang="en-US" sz="2000" b="1">
                <a:solidFill>
                  <a:srgbClr val="000000"/>
                </a:solidFill>
                <a:ea typeface="+mn-lt"/>
                <a:cs typeface="+mn-lt"/>
              </a:rPr>
              <a:t>Advantage Actor-Critic (A2C)</a:t>
            </a:r>
            <a:r>
              <a:rPr lang="en-US" sz="2000">
                <a:solidFill>
                  <a:srgbClr val="000000"/>
                </a:solidFill>
                <a:ea typeface="+mn-lt"/>
                <a:cs typeface="+mn-lt"/>
              </a:rPr>
              <a:t> to navigate through complex hospital environments.</a:t>
            </a:r>
          </a:p>
        </p:txBody>
      </p:sp>
    </p:spTree>
    <p:extLst>
      <p:ext uri="{BB962C8B-B14F-4D97-AF65-F5344CB8AC3E}">
        <p14:creationId xmlns:p14="http://schemas.microsoft.com/office/powerpoint/2010/main" val="2490819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98F0E-09AD-45AA-8D3B-1422E6DB8510}"/>
              </a:ext>
            </a:extLst>
          </p:cNvPr>
          <p:cNvSpPr>
            <a:spLocks noGrp="1"/>
          </p:cNvSpPr>
          <p:nvPr>
            <p:ph type="title"/>
          </p:nvPr>
        </p:nvSpPr>
        <p:spPr>
          <a:xfrm>
            <a:off x="560120" y="400848"/>
            <a:ext cx="11279579" cy="800100"/>
          </a:xfrm>
        </p:spPr>
        <p:txBody>
          <a:bodyPr anchor="b">
            <a:normAutofit/>
          </a:bodyPr>
          <a:lstStyle/>
          <a:p>
            <a:r>
              <a:rPr lang="en-US">
                <a:latin typeface="Verdana"/>
                <a:ea typeface="Verdana"/>
              </a:rPr>
              <a:t>WHY Learning-Based Approaches?</a:t>
            </a:r>
            <a:endParaRPr lang="en-US"/>
          </a:p>
        </p:txBody>
      </p:sp>
      <p:sp>
        <p:nvSpPr>
          <p:cNvPr id="5" name="Slide Number Placeholder 4">
            <a:extLst>
              <a:ext uri="{FF2B5EF4-FFF2-40B4-BE49-F238E27FC236}">
                <a16:creationId xmlns:a16="http://schemas.microsoft.com/office/drawing/2014/main" id="{CABB202C-4C91-9722-1557-BD41E09C7F73}"/>
              </a:ext>
            </a:extLst>
          </p:cNvPr>
          <p:cNvSpPr>
            <a:spLocks noGrp="1"/>
          </p:cNvSpPr>
          <p:nvPr>
            <p:ph type="sldNum" sz="quarter" idx="12"/>
          </p:nvPr>
        </p:nvSpPr>
        <p:spPr>
          <a:xfrm>
            <a:off x="1" y="6387664"/>
            <a:ext cx="609600" cy="394136"/>
          </a:xfrm>
        </p:spPr>
        <p:txBody>
          <a:bodyPr anchor="ctr">
            <a:normAutofit/>
          </a:bodyPr>
          <a:lstStyle/>
          <a:p>
            <a:pPr>
              <a:spcAft>
                <a:spcPts val="600"/>
              </a:spcAft>
            </a:pPr>
            <a:fld id="{BFEBEB0A-9E3D-4B14-9782-E2AE3DA60D96}" type="slidenum">
              <a:rPr lang="en-US" smtClean="0"/>
              <a:pPr>
                <a:spcAft>
                  <a:spcPts val="600"/>
                </a:spcAft>
              </a:pPr>
              <a:t>19</a:t>
            </a:fld>
            <a:endParaRPr lang="en-US"/>
          </a:p>
        </p:txBody>
      </p:sp>
      <p:graphicFrame>
        <p:nvGraphicFramePr>
          <p:cNvPr id="39" name="Content Placeholder 29">
            <a:extLst>
              <a:ext uri="{FF2B5EF4-FFF2-40B4-BE49-F238E27FC236}">
                <a16:creationId xmlns:a16="http://schemas.microsoft.com/office/drawing/2014/main" id="{5F8267E6-63C7-6D79-2673-761F58A99505}"/>
              </a:ext>
            </a:extLst>
          </p:cNvPr>
          <p:cNvGraphicFramePr>
            <a:graphicFrameLocks noGrp="1"/>
          </p:cNvGraphicFramePr>
          <p:nvPr>
            <p:ph idx="1"/>
            <p:extLst>
              <p:ext uri="{D42A27DB-BD31-4B8C-83A1-F6EECF244321}">
                <p14:modId xmlns:p14="http://schemas.microsoft.com/office/powerpoint/2010/main" val="3894393815"/>
              </p:ext>
            </p:extLst>
          </p:nvPr>
        </p:nvGraphicFramePr>
        <p:xfrm>
          <a:off x="609600" y="1524000"/>
          <a:ext cx="109728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6804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a:xfrm>
            <a:off x="609600" y="351367"/>
            <a:ext cx="10972800" cy="800100"/>
          </a:xfrm>
        </p:spPr>
        <p:txBody>
          <a:bodyPr anchor="b">
            <a:normAutofit/>
          </a:bodyPr>
          <a:lstStyle/>
          <a:p>
            <a:r>
              <a:rPr lang="en-US"/>
              <a:t>Environment Setup</a:t>
            </a:r>
          </a:p>
        </p:txBody>
      </p:sp>
      <p:sp>
        <p:nvSpPr>
          <p:cNvPr id="4" name="Slide Number Placeholder 3"/>
          <p:cNvSpPr>
            <a:spLocks noGrp="1"/>
          </p:cNvSpPr>
          <p:nvPr>
            <p:ph type="sldNum" sz="quarter" idx="10"/>
          </p:nvPr>
        </p:nvSpPr>
        <p:spPr>
          <a:xfrm>
            <a:off x="1" y="6387664"/>
            <a:ext cx="609600" cy="394136"/>
          </a:xfrm>
        </p:spPr>
        <p:txBody>
          <a:bodyPr anchor="ctr">
            <a:normAutofit/>
          </a:bodyPr>
          <a:lstStyle/>
          <a:p>
            <a:pPr>
              <a:spcAft>
                <a:spcPts val="600"/>
              </a:spcAft>
            </a:pPr>
            <a:fld id="{BFEBEB0A-9E3D-4B14-9782-E2AE3DA60D96}" type="slidenum">
              <a:rPr lang="en-US" smtClean="0"/>
              <a:pPr>
                <a:spcAft>
                  <a:spcPts val="600"/>
                </a:spcAft>
              </a:pPr>
              <a:t>2</a:t>
            </a:fld>
            <a:endParaRPr lang="en-US"/>
          </a:p>
        </p:txBody>
      </p:sp>
      <p:pic>
        <p:nvPicPr>
          <p:cNvPr id="3" name="Picture 2" descr="A computer screen shot of a room&#10;&#10;Description automatically generated">
            <a:extLst>
              <a:ext uri="{FF2B5EF4-FFF2-40B4-BE49-F238E27FC236}">
                <a16:creationId xmlns:a16="http://schemas.microsoft.com/office/drawing/2014/main" id="{8B93C5E4-DAB7-07BC-857F-63386E61E481}"/>
              </a:ext>
            </a:extLst>
          </p:cNvPr>
          <p:cNvPicPr>
            <a:picLocks noChangeAspect="1"/>
          </p:cNvPicPr>
          <p:nvPr/>
        </p:nvPicPr>
        <p:blipFill rotWithShape="1">
          <a:blip r:embed="rId3"/>
          <a:srcRect t="2247" r="-173" b="-281"/>
          <a:stretch/>
        </p:blipFill>
        <p:spPr>
          <a:xfrm>
            <a:off x="5686319" y="1550753"/>
            <a:ext cx="5773312" cy="3293092"/>
          </a:xfrm>
          <a:prstGeom prst="rect">
            <a:avLst/>
          </a:prstGeom>
          <a:noFill/>
        </p:spPr>
      </p:pic>
      <p:sp>
        <p:nvSpPr>
          <p:cNvPr id="499719" name="Rectangle 7"/>
          <p:cNvSpPr>
            <a:spLocks noGrp="1" noChangeArrowheads="1"/>
          </p:cNvSpPr>
          <p:nvPr>
            <p:ph type="body" sz="quarter" idx="13"/>
          </p:nvPr>
        </p:nvSpPr>
        <p:spPr>
          <a:xfrm>
            <a:off x="609600" y="1808473"/>
            <a:ext cx="4647842" cy="3119601"/>
          </a:xfrm>
        </p:spPr>
        <p:txBody>
          <a:bodyPr anchor="t">
            <a:normAutofit/>
          </a:bodyPr>
          <a:lstStyle/>
          <a:p>
            <a:pPr marL="342900" indent="-342900">
              <a:buFont typeface="Arial"/>
              <a:buChar char="•"/>
            </a:pPr>
            <a:r>
              <a:rPr lang="en-US" sz="1900">
                <a:latin typeface="Verdana"/>
                <a:ea typeface="Verdana"/>
              </a:rPr>
              <a:t>The environment is a 3D representation of a hospital and is simulated using Gazebo, which integrates seamlessly with ROS2 Humble.</a:t>
            </a:r>
            <a:endParaRPr lang="en-US"/>
          </a:p>
          <a:p>
            <a:pPr marL="342900" indent="-342900">
              <a:buFont typeface="Arial"/>
              <a:buChar char="•"/>
            </a:pPr>
            <a:r>
              <a:rPr lang="en-US" sz="1900"/>
              <a:t>The wheeled mobile robot is placed on the floor of a generic hospital furnished with various objects and even some people.</a:t>
            </a:r>
          </a:p>
          <a:p>
            <a:pPr marL="0" indent="0">
              <a:buNone/>
            </a:pPr>
            <a:endParaRPr lang="en-US" sz="1900"/>
          </a:p>
        </p:txBody>
      </p:sp>
    </p:spTree>
    <p:extLst>
      <p:ext uri="{BB962C8B-B14F-4D97-AF65-F5344CB8AC3E}">
        <p14:creationId xmlns:p14="http://schemas.microsoft.com/office/powerpoint/2010/main" val="3871299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a:xfrm>
            <a:off x="609600" y="351367"/>
            <a:ext cx="10972800" cy="800100"/>
          </a:xfrm>
        </p:spPr>
        <p:txBody>
          <a:bodyPr anchor="b">
            <a:normAutofit/>
          </a:bodyPr>
          <a:lstStyle/>
          <a:p>
            <a:r>
              <a:rPr lang="en-US"/>
              <a:t>Problem Statement</a:t>
            </a:r>
          </a:p>
        </p:txBody>
      </p:sp>
      <p:sp>
        <p:nvSpPr>
          <p:cNvPr id="499719" name="Rectangle 7"/>
          <p:cNvSpPr>
            <a:spLocks noGrp="1" noChangeArrowheads="1"/>
          </p:cNvSpPr>
          <p:nvPr>
            <p:ph idx="1"/>
          </p:nvPr>
        </p:nvSpPr>
        <p:spPr>
          <a:xfrm>
            <a:off x="703257" y="1352754"/>
            <a:ext cx="10972800" cy="1759355"/>
          </a:xfrm>
        </p:spPr>
        <p:txBody>
          <a:bodyPr anchor="t">
            <a:normAutofit/>
          </a:bodyPr>
          <a:lstStyle/>
          <a:p>
            <a:r>
              <a:rPr lang="en-US">
                <a:latin typeface="Verdana"/>
                <a:ea typeface="Verdana"/>
              </a:rPr>
              <a:t>To train an RL agent to navigate short distances within a simulated environment, without prior knowledge of the space’s large -scale topology avoiding obstacles considering robot constraints.</a:t>
            </a:r>
            <a:endParaRPr lang="en-US"/>
          </a:p>
        </p:txBody>
      </p:sp>
      <p:sp>
        <p:nvSpPr>
          <p:cNvPr id="4" name="Slide Number Placeholder 3"/>
          <p:cNvSpPr>
            <a:spLocks noGrp="1"/>
          </p:cNvSpPr>
          <p:nvPr>
            <p:ph type="sldNum" sz="quarter" idx="12"/>
          </p:nvPr>
        </p:nvSpPr>
        <p:spPr>
          <a:xfrm>
            <a:off x="1" y="6387664"/>
            <a:ext cx="609600" cy="394136"/>
          </a:xfrm>
        </p:spPr>
        <p:txBody>
          <a:bodyPr anchor="ctr">
            <a:normAutofit/>
          </a:bodyPr>
          <a:lstStyle/>
          <a:p>
            <a:pPr>
              <a:spcAft>
                <a:spcPts val="600"/>
              </a:spcAft>
            </a:pPr>
            <a:fld id="{BFEBEB0A-9E3D-4B14-9782-E2AE3DA60D96}" type="slidenum">
              <a:rPr lang="en-US" smtClean="0"/>
              <a:pPr>
                <a:spcAft>
                  <a:spcPts val="600"/>
                </a:spcAft>
              </a:pPr>
              <a:t>20</a:t>
            </a:fld>
            <a:endParaRPr lang="en-US"/>
          </a:p>
        </p:txBody>
      </p:sp>
      <p:pic>
        <p:nvPicPr>
          <p:cNvPr id="5" name="Picture 4" descr="A computer generated image of a room&#10;&#10;Description automatically generated">
            <a:extLst>
              <a:ext uri="{FF2B5EF4-FFF2-40B4-BE49-F238E27FC236}">
                <a16:creationId xmlns:a16="http://schemas.microsoft.com/office/drawing/2014/main" id="{3E869F5E-8EB9-EA6B-A7EF-D64810D3F0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1102" y="3310031"/>
            <a:ext cx="5462799" cy="3077633"/>
          </a:xfrm>
          <a:prstGeom prst="rect">
            <a:avLst/>
          </a:prstGeom>
        </p:spPr>
      </p:pic>
    </p:spTree>
    <p:extLst>
      <p:ext uri="{BB962C8B-B14F-4D97-AF65-F5344CB8AC3E}">
        <p14:creationId xmlns:p14="http://schemas.microsoft.com/office/powerpoint/2010/main" val="564829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a:xfrm>
            <a:off x="609600" y="351367"/>
            <a:ext cx="5734050" cy="800100"/>
          </a:xfrm>
        </p:spPr>
        <p:txBody>
          <a:bodyPr/>
          <a:lstStyle/>
          <a:p>
            <a:r>
              <a:rPr lang="en-US">
                <a:latin typeface="Verdana"/>
                <a:ea typeface="Verdana"/>
              </a:rPr>
              <a:t>General Infrastructure</a:t>
            </a:r>
            <a:endParaRPr lang="en-US"/>
          </a:p>
        </p:txBody>
      </p:sp>
      <p:sp>
        <p:nvSpPr>
          <p:cNvPr id="4" name="Slide Number Placeholder 3"/>
          <p:cNvSpPr>
            <a:spLocks noGrp="1"/>
          </p:cNvSpPr>
          <p:nvPr>
            <p:ph type="sldNum" sz="quarter" idx="12"/>
          </p:nvPr>
        </p:nvSpPr>
        <p:spPr/>
        <p:txBody>
          <a:bodyPr/>
          <a:lstStyle/>
          <a:p>
            <a:fld id="{BFEBEB0A-9E3D-4B14-9782-E2AE3DA60D96}" type="slidenum">
              <a:rPr lang="en-US" smtClean="0"/>
              <a:pPr/>
              <a:t>3</a:t>
            </a:fld>
            <a:endParaRPr lang="en-US"/>
          </a:p>
        </p:txBody>
      </p:sp>
      <p:grpSp>
        <p:nvGrpSpPr>
          <p:cNvPr id="62" name="Group 61">
            <a:extLst>
              <a:ext uri="{FF2B5EF4-FFF2-40B4-BE49-F238E27FC236}">
                <a16:creationId xmlns:a16="http://schemas.microsoft.com/office/drawing/2014/main" id="{1F0938AD-9507-0E7F-A844-24642E149AD9}"/>
              </a:ext>
            </a:extLst>
          </p:cNvPr>
          <p:cNvGrpSpPr/>
          <p:nvPr/>
        </p:nvGrpSpPr>
        <p:grpSpPr>
          <a:xfrm>
            <a:off x="1588694" y="1916895"/>
            <a:ext cx="7829012" cy="3661893"/>
            <a:chOff x="1715695" y="2456645"/>
            <a:chExt cx="7871346" cy="3661893"/>
          </a:xfrm>
        </p:grpSpPr>
        <p:sp>
          <p:nvSpPr>
            <p:cNvPr id="41" name="TextBox 40">
              <a:extLst>
                <a:ext uri="{FF2B5EF4-FFF2-40B4-BE49-F238E27FC236}">
                  <a16:creationId xmlns:a16="http://schemas.microsoft.com/office/drawing/2014/main" id="{3BF143DD-7C81-5690-C393-C498B62F7EFF}"/>
                </a:ext>
              </a:extLst>
            </p:cNvPr>
            <p:cNvSpPr txBox="1"/>
            <p:nvPr/>
          </p:nvSpPr>
          <p:spPr>
            <a:xfrm>
              <a:off x="5460887" y="2626754"/>
              <a:ext cx="203839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Verdana"/>
                </a:rPr>
                <a:t>Controls to the</a:t>
              </a:r>
            </a:p>
            <a:p>
              <a:pPr algn="ctr"/>
              <a:r>
                <a:rPr lang="en-US">
                  <a:ea typeface="Verdana"/>
                </a:rPr>
                <a:t>robot</a:t>
              </a:r>
              <a:endParaRPr lang="en-US"/>
            </a:p>
          </p:txBody>
        </p:sp>
        <p:sp>
          <p:nvSpPr>
            <p:cNvPr id="42" name="TextBox 41">
              <a:extLst>
                <a:ext uri="{FF2B5EF4-FFF2-40B4-BE49-F238E27FC236}">
                  <a16:creationId xmlns:a16="http://schemas.microsoft.com/office/drawing/2014/main" id="{120D0D6B-9DEF-5C02-26D6-F43CD69C4CA4}"/>
                </a:ext>
              </a:extLst>
            </p:cNvPr>
            <p:cNvSpPr txBox="1"/>
            <p:nvPr/>
          </p:nvSpPr>
          <p:spPr>
            <a:xfrm>
              <a:off x="4196366" y="3699993"/>
              <a:ext cx="41965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Verdana"/>
                </a:rPr>
                <a:t>Sensor Measurements</a:t>
              </a:r>
            </a:p>
          </p:txBody>
        </p:sp>
        <p:sp>
          <p:nvSpPr>
            <p:cNvPr id="48" name="TextBox 47">
              <a:extLst>
                <a:ext uri="{FF2B5EF4-FFF2-40B4-BE49-F238E27FC236}">
                  <a16:creationId xmlns:a16="http://schemas.microsoft.com/office/drawing/2014/main" id="{079997CE-07D1-E71F-ACBE-A3C394A2C9C7}"/>
                </a:ext>
              </a:extLst>
            </p:cNvPr>
            <p:cNvSpPr txBox="1"/>
            <p:nvPr/>
          </p:nvSpPr>
          <p:spPr>
            <a:xfrm>
              <a:off x="5472628" y="5191796"/>
              <a:ext cx="187833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Verdana"/>
                </a:rPr>
                <a:t>Info and controls to run algorithm</a:t>
              </a:r>
              <a:endParaRPr lang="en-US"/>
            </a:p>
          </p:txBody>
        </p:sp>
        <p:grpSp>
          <p:nvGrpSpPr>
            <p:cNvPr id="61" name="Group 60">
              <a:extLst>
                <a:ext uri="{FF2B5EF4-FFF2-40B4-BE49-F238E27FC236}">
                  <a16:creationId xmlns:a16="http://schemas.microsoft.com/office/drawing/2014/main" id="{6A1A596C-22FD-CEB7-1227-6205756255E5}"/>
                </a:ext>
              </a:extLst>
            </p:cNvPr>
            <p:cNvGrpSpPr/>
            <p:nvPr/>
          </p:nvGrpSpPr>
          <p:grpSpPr>
            <a:xfrm>
              <a:off x="2863051" y="2456645"/>
              <a:ext cx="6723990" cy="3661893"/>
              <a:chOff x="2863051" y="2456645"/>
              <a:chExt cx="6723990" cy="3661893"/>
            </a:xfrm>
          </p:grpSpPr>
          <p:grpSp>
            <p:nvGrpSpPr>
              <p:cNvPr id="60" name="Group 59">
                <a:extLst>
                  <a:ext uri="{FF2B5EF4-FFF2-40B4-BE49-F238E27FC236}">
                    <a16:creationId xmlns:a16="http://schemas.microsoft.com/office/drawing/2014/main" id="{E07C7DC0-79DA-A4A9-9A26-ADD2F7C6CE9A}"/>
                  </a:ext>
                </a:extLst>
              </p:cNvPr>
              <p:cNvGrpSpPr/>
              <p:nvPr/>
            </p:nvGrpSpPr>
            <p:grpSpPr>
              <a:xfrm>
                <a:off x="2873187" y="4797753"/>
                <a:ext cx="6713854" cy="1320785"/>
                <a:chOff x="2873187" y="4797753"/>
                <a:chExt cx="6713854" cy="1320785"/>
              </a:xfrm>
            </p:grpSpPr>
            <p:grpSp>
              <p:nvGrpSpPr>
                <p:cNvPr id="37" name="Group 36">
                  <a:extLst>
                    <a:ext uri="{FF2B5EF4-FFF2-40B4-BE49-F238E27FC236}">
                      <a16:creationId xmlns:a16="http://schemas.microsoft.com/office/drawing/2014/main" id="{16D4A2FA-D040-BD93-ADA9-3F948A7E7C37}"/>
                    </a:ext>
                  </a:extLst>
                </p:cNvPr>
                <p:cNvGrpSpPr/>
                <p:nvPr/>
              </p:nvGrpSpPr>
              <p:grpSpPr>
                <a:xfrm>
                  <a:off x="7964302" y="5064617"/>
                  <a:ext cx="1622739" cy="1053921"/>
                  <a:chOff x="8815589" y="3690870"/>
                  <a:chExt cx="1858851" cy="1053921"/>
                </a:xfrm>
              </p:grpSpPr>
              <p:sp>
                <p:nvSpPr>
                  <p:cNvPr id="27" name="Rectangle: Rounded Corners 26">
                    <a:extLst>
                      <a:ext uri="{FF2B5EF4-FFF2-40B4-BE49-F238E27FC236}">
                        <a16:creationId xmlns:a16="http://schemas.microsoft.com/office/drawing/2014/main" id="{FA79CFDC-12F3-79A5-4F7F-8732A87AF03B}"/>
                      </a:ext>
                    </a:extLst>
                  </p:cNvPr>
                  <p:cNvSpPr/>
                  <p:nvPr/>
                </p:nvSpPr>
                <p:spPr bwMode="auto">
                  <a:xfrm>
                    <a:off x="8815589" y="3690870"/>
                    <a:ext cx="1858851" cy="1053921"/>
                  </a:xfrm>
                  <a:prstGeom prst="roundRect">
                    <a:avLst/>
                  </a:prstGeom>
                  <a:solidFill>
                    <a:srgbClr val="C00000"/>
                  </a:solidFill>
                  <a:ln w="12700" cap="sq" algn="ctr">
                    <a:solidFill>
                      <a:schemeClr val="tx2"/>
                    </a:solidFill>
                    <a:miter lim="800000"/>
                    <a:headEnd/>
                    <a:tailEnd/>
                  </a:ln>
                  <a:effectLst/>
                </p:spPr>
                <p:txBody>
                  <a:bodyPr wrap="none" rtlCol="0" anchor="ctr"/>
                  <a:lstStyle/>
                  <a:p>
                    <a:pPr algn="ctr"/>
                    <a:endParaRPr lang="en-US" sz="1600">
                      <a:solidFill>
                        <a:schemeClr val="bg1"/>
                      </a:solidFill>
                      <a:latin typeface="+mn-lt"/>
                    </a:endParaRPr>
                  </a:p>
                </p:txBody>
              </p:sp>
              <p:sp>
                <p:nvSpPr>
                  <p:cNvPr id="31" name="TextBox 30">
                    <a:extLst>
                      <a:ext uri="{FF2B5EF4-FFF2-40B4-BE49-F238E27FC236}">
                        <a16:creationId xmlns:a16="http://schemas.microsoft.com/office/drawing/2014/main" id="{EB6383A8-CD45-F49F-2A91-A5D65E9F5EF9}"/>
                      </a:ext>
                    </a:extLst>
                  </p:cNvPr>
                  <p:cNvSpPr txBox="1"/>
                  <p:nvPr/>
                </p:nvSpPr>
                <p:spPr>
                  <a:xfrm>
                    <a:off x="8990832" y="3938788"/>
                    <a:ext cx="1445923"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US" sz="1600" b="1">
                        <a:solidFill>
                          <a:schemeClr val="bg1"/>
                        </a:solidFill>
                        <a:ea typeface="Verdana"/>
                      </a:rPr>
                      <a:t>PPO/A2C</a:t>
                    </a:r>
                    <a:endParaRPr lang="en-US">
                      <a:solidFill>
                        <a:schemeClr val="bg1"/>
                      </a:solidFill>
                      <a:ea typeface="Verdana"/>
                    </a:endParaRPr>
                  </a:p>
                </p:txBody>
              </p:sp>
            </p:grpSp>
            <p:grpSp>
              <p:nvGrpSpPr>
                <p:cNvPr id="36" name="Group 35">
                  <a:extLst>
                    <a:ext uri="{FF2B5EF4-FFF2-40B4-BE49-F238E27FC236}">
                      <a16:creationId xmlns:a16="http://schemas.microsoft.com/office/drawing/2014/main" id="{44F8FF22-5DB7-77DC-10B7-72B7DF59D4D9}"/>
                    </a:ext>
                  </a:extLst>
                </p:cNvPr>
                <p:cNvGrpSpPr/>
                <p:nvPr/>
              </p:nvGrpSpPr>
              <p:grpSpPr>
                <a:xfrm>
                  <a:off x="3332716" y="5064617"/>
                  <a:ext cx="1632089" cy="1053921"/>
                  <a:chOff x="6090942" y="3690871"/>
                  <a:chExt cx="1739412" cy="1053921"/>
                </a:xfrm>
              </p:grpSpPr>
              <p:sp>
                <p:nvSpPr>
                  <p:cNvPr id="28" name="Rectangle: Rounded Corners 27">
                    <a:extLst>
                      <a:ext uri="{FF2B5EF4-FFF2-40B4-BE49-F238E27FC236}">
                        <a16:creationId xmlns:a16="http://schemas.microsoft.com/office/drawing/2014/main" id="{7206FB0A-1B1A-B23D-34C3-23A82FDEA573}"/>
                      </a:ext>
                    </a:extLst>
                  </p:cNvPr>
                  <p:cNvSpPr/>
                  <p:nvPr/>
                </p:nvSpPr>
                <p:spPr bwMode="auto">
                  <a:xfrm>
                    <a:off x="6100293" y="3690871"/>
                    <a:ext cx="1730061" cy="1053921"/>
                  </a:xfrm>
                  <a:prstGeom prst="roundRect">
                    <a:avLst/>
                  </a:prstGeom>
                  <a:solidFill>
                    <a:srgbClr val="C00000"/>
                  </a:solidFill>
                  <a:ln w="12700" cap="sq" algn="ctr">
                    <a:solidFill>
                      <a:schemeClr val="tx2"/>
                    </a:solidFill>
                    <a:miter lim="800000"/>
                    <a:headEnd/>
                    <a:tailEnd/>
                  </a:ln>
                  <a:effectLst/>
                </p:spPr>
                <p:txBody>
                  <a:bodyPr wrap="none" rtlCol="0" anchor="ctr"/>
                  <a:lstStyle/>
                  <a:p>
                    <a:pPr algn="ctr"/>
                    <a:endParaRPr lang="en-US" sz="1600">
                      <a:solidFill>
                        <a:schemeClr val="bg1"/>
                      </a:solidFill>
                      <a:latin typeface="+mn-lt"/>
                    </a:endParaRPr>
                  </a:p>
                </p:txBody>
              </p:sp>
              <p:sp>
                <p:nvSpPr>
                  <p:cNvPr id="32" name="TextBox 31">
                    <a:extLst>
                      <a:ext uri="{FF2B5EF4-FFF2-40B4-BE49-F238E27FC236}">
                        <a16:creationId xmlns:a16="http://schemas.microsoft.com/office/drawing/2014/main" id="{D665B339-60D7-EA48-B39F-A5D49D207C14}"/>
                      </a:ext>
                    </a:extLst>
                  </p:cNvPr>
                  <p:cNvSpPr txBox="1"/>
                  <p:nvPr/>
                </p:nvSpPr>
                <p:spPr>
                  <a:xfrm>
                    <a:off x="6090942" y="4078309"/>
                    <a:ext cx="1643400"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US" sz="1600" b="1">
                        <a:solidFill>
                          <a:schemeClr val="bg1"/>
                        </a:solidFill>
                        <a:ea typeface="Verdana"/>
                      </a:rPr>
                      <a:t>OpenAI Gym</a:t>
                    </a:r>
                    <a:endParaRPr lang="en-US"/>
                  </a:p>
                </p:txBody>
              </p:sp>
            </p:grpSp>
            <p:sp>
              <p:nvSpPr>
                <p:cNvPr id="49" name="Arrow: Left 48">
                  <a:extLst>
                    <a:ext uri="{FF2B5EF4-FFF2-40B4-BE49-F238E27FC236}">
                      <a16:creationId xmlns:a16="http://schemas.microsoft.com/office/drawing/2014/main" id="{22CE614B-74E2-8F48-B335-D6A5039B4ABA}"/>
                    </a:ext>
                  </a:extLst>
                </p:cNvPr>
                <p:cNvSpPr/>
                <p:nvPr/>
              </p:nvSpPr>
              <p:spPr bwMode="auto">
                <a:xfrm>
                  <a:off x="4962852" y="5440488"/>
                  <a:ext cx="452522" cy="291449"/>
                </a:xfrm>
                <a:prstGeom prst="left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a:solidFill>
                      <a:schemeClr val="bg1"/>
                    </a:solidFill>
                    <a:latin typeface="+mn-lt"/>
                  </a:endParaRPr>
                </a:p>
              </p:txBody>
            </p:sp>
            <p:sp>
              <p:nvSpPr>
                <p:cNvPr id="50" name="Arrow: Right 49">
                  <a:extLst>
                    <a:ext uri="{FF2B5EF4-FFF2-40B4-BE49-F238E27FC236}">
                      <a16:creationId xmlns:a16="http://schemas.microsoft.com/office/drawing/2014/main" id="{787F5657-0B98-C1FB-FBA8-B5E4801C13BD}"/>
                    </a:ext>
                  </a:extLst>
                </p:cNvPr>
                <p:cNvSpPr/>
                <p:nvPr/>
              </p:nvSpPr>
              <p:spPr bwMode="auto">
                <a:xfrm>
                  <a:off x="7527821" y="5443842"/>
                  <a:ext cx="431056" cy="291449"/>
                </a:xfrm>
                <a:prstGeom prst="right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a:solidFill>
                      <a:schemeClr val="bg1"/>
                    </a:solidFill>
                    <a:latin typeface="+mn-lt"/>
                  </a:endParaRPr>
                </a:p>
              </p:txBody>
            </p:sp>
            <p:sp>
              <p:nvSpPr>
                <p:cNvPr id="56" name="Arrow: Bent-Up 55">
                  <a:extLst>
                    <a:ext uri="{FF2B5EF4-FFF2-40B4-BE49-F238E27FC236}">
                      <a16:creationId xmlns:a16="http://schemas.microsoft.com/office/drawing/2014/main" id="{90DFA2AF-397B-168D-7335-E113D5AECE45}"/>
                    </a:ext>
                  </a:extLst>
                </p:cNvPr>
                <p:cNvSpPr/>
                <p:nvPr/>
              </p:nvSpPr>
              <p:spPr bwMode="auto">
                <a:xfrm rot="5400000">
                  <a:off x="2658132" y="5012808"/>
                  <a:ext cx="893321" cy="463212"/>
                </a:xfrm>
                <a:prstGeom prst="bentUp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a:solidFill>
                      <a:schemeClr val="bg1"/>
                    </a:solidFill>
                    <a:latin typeface="+mn-lt"/>
                  </a:endParaRPr>
                </a:p>
              </p:txBody>
            </p:sp>
          </p:grpSp>
          <p:grpSp>
            <p:nvGrpSpPr>
              <p:cNvPr id="59" name="Group 58">
                <a:extLst>
                  <a:ext uri="{FF2B5EF4-FFF2-40B4-BE49-F238E27FC236}">
                    <a16:creationId xmlns:a16="http://schemas.microsoft.com/office/drawing/2014/main" id="{D4175CB9-0C77-3600-9482-FA8B4D6C66AA}"/>
                  </a:ext>
                </a:extLst>
              </p:cNvPr>
              <p:cNvGrpSpPr/>
              <p:nvPr/>
            </p:nvGrpSpPr>
            <p:grpSpPr>
              <a:xfrm>
                <a:off x="2863051" y="2456645"/>
                <a:ext cx="6723988" cy="1516540"/>
                <a:chOff x="2863051" y="2456645"/>
                <a:chExt cx="6723988" cy="1516540"/>
              </a:xfrm>
            </p:grpSpPr>
            <p:grpSp>
              <p:nvGrpSpPr>
                <p:cNvPr id="38" name="Group 37">
                  <a:extLst>
                    <a:ext uri="{FF2B5EF4-FFF2-40B4-BE49-F238E27FC236}">
                      <a16:creationId xmlns:a16="http://schemas.microsoft.com/office/drawing/2014/main" id="{8716327A-4CA9-B0AB-748A-DD31299247B8}"/>
                    </a:ext>
                  </a:extLst>
                </p:cNvPr>
                <p:cNvGrpSpPr/>
                <p:nvPr/>
              </p:nvGrpSpPr>
              <p:grpSpPr>
                <a:xfrm>
                  <a:off x="7964301" y="2456796"/>
                  <a:ext cx="1622738" cy="978794"/>
                  <a:chOff x="8815589" y="1887830"/>
                  <a:chExt cx="1858850" cy="1053920"/>
                </a:xfrm>
              </p:grpSpPr>
              <p:sp>
                <p:nvSpPr>
                  <p:cNvPr id="26" name="Rectangle: Rounded Corners 25">
                    <a:extLst>
                      <a:ext uri="{FF2B5EF4-FFF2-40B4-BE49-F238E27FC236}">
                        <a16:creationId xmlns:a16="http://schemas.microsoft.com/office/drawing/2014/main" id="{F0B3D345-875C-9D9F-128D-2CD89B6E440F}"/>
                      </a:ext>
                    </a:extLst>
                  </p:cNvPr>
                  <p:cNvSpPr/>
                  <p:nvPr/>
                </p:nvSpPr>
                <p:spPr bwMode="auto">
                  <a:xfrm>
                    <a:off x="8815589" y="1887830"/>
                    <a:ext cx="1858850" cy="1053920"/>
                  </a:xfrm>
                  <a:prstGeom prst="roundRect">
                    <a:avLst/>
                  </a:prstGeom>
                  <a:solidFill>
                    <a:srgbClr val="C00000"/>
                  </a:solidFill>
                  <a:ln w="12700" cap="sq" algn="ctr">
                    <a:solidFill>
                      <a:schemeClr val="tx2"/>
                    </a:solidFill>
                    <a:miter lim="800000"/>
                    <a:headEnd/>
                    <a:tailEnd/>
                  </a:ln>
                  <a:effectLst/>
                </p:spPr>
                <p:txBody>
                  <a:bodyPr wrap="none" rtlCol="0" anchor="ctr"/>
                  <a:lstStyle/>
                  <a:p>
                    <a:pPr algn="ctr"/>
                    <a:endParaRPr lang="en-US" sz="1600">
                      <a:solidFill>
                        <a:schemeClr val="bg1"/>
                      </a:solidFill>
                      <a:latin typeface="+mn-lt"/>
                    </a:endParaRPr>
                  </a:p>
                </p:txBody>
              </p:sp>
              <p:sp>
                <p:nvSpPr>
                  <p:cNvPr id="30" name="TextBox 29">
                    <a:extLst>
                      <a:ext uri="{FF2B5EF4-FFF2-40B4-BE49-F238E27FC236}">
                        <a16:creationId xmlns:a16="http://schemas.microsoft.com/office/drawing/2014/main" id="{35309EB6-5C55-629F-74F0-9ABA86DCC202}"/>
                      </a:ext>
                    </a:extLst>
                  </p:cNvPr>
                  <p:cNvSpPr txBox="1"/>
                  <p:nvPr/>
                </p:nvSpPr>
                <p:spPr>
                  <a:xfrm>
                    <a:off x="9200345" y="2243070"/>
                    <a:ext cx="1032655"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1600" b="1">
                        <a:solidFill>
                          <a:schemeClr val="bg1"/>
                        </a:solidFill>
                        <a:ea typeface="Verdana"/>
                      </a:rPr>
                      <a:t>Gazebo</a:t>
                    </a:r>
                    <a:endParaRPr lang="en-US"/>
                  </a:p>
                </p:txBody>
              </p:sp>
            </p:grpSp>
            <p:grpSp>
              <p:nvGrpSpPr>
                <p:cNvPr id="39" name="Group 38">
                  <a:extLst>
                    <a:ext uri="{FF2B5EF4-FFF2-40B4-BE49-F238E27FC236}">
                      <a16:creationId xmlns:a16="http://schemas.microsoft.com/office/drawing/2014/main" id="{CCFFC0A0-5C58-F130-9BBB-C0A9FC3531FF}"/>
                    </a:ext>
                  </a:extLst>
                </p:cNvPr>
                <p:cNvGrpSpPr/>
                <p:nvPr/>
              </p:nvGrpSpPr>
              <p:grpSpPr>
                <a:xfrm>
                  <a:off x="3331335" y="2456645"/>
                  <a:ext cx="1622738" cy="978795"/>
                  <a:chOff x="6100293" y="1887828"/>
                  <a:chExt cx="1730061" cy="1053921"/>
                </a:xfrm>
              </p:grpSpPr>
              <p:sp>
                <p:nvSpPr>
                  <p:cNvPr id="33" name="Rectangle: Rounded Corners 32">
                    <a:extLst>
                      <a:ext uri="{FF2B5EF4-FFF2-40B4-BE49-F238E27FC236}">
                        <a16:creationId xmlns:a16="http://schemas.microsoft.com/office/drawing/2014/main" id="{9B01E21A-33AA-585F-4280-9531D8F036E9}"/>
                      </a:ext>
                    </a:extLst>
                  </p:cNvPr>
                  <p:cNvSpPr/>
                  <p:nvPr/>
                </p:nvSpPr>
                <p:spPr bwMode="auto">
                  <a:xfrm>
                    <a:off x="6100293" y="1887828"/>
                    <a:ext cx="1730061" cy="1053921"/>
                  </a:xfrm>
                  <a:prstGeom prst="roundRect">
                    <a:avLst/>
                  </a:prstGeom>
                  <a:solidFill>
                    <a:srgbClr val="C00000"/>
                  </a:solidFill>
                  <a:ln w="12700" cap="sq" algn="ctr">
                    <a:solidFill>
                      <a:schemeClr val="tx2"/>
                    </a:solidFill>
                    <a:miter lim="800000"/>
                    <a:headEnd/>
                    <a:tailEnd/>
                  </a:ln>
                  <a:effectLst/>
                </p:spPr>
                <p:txBody>
                  <a:bodyPr wrap="none" rtlCol="0" anchor="ctr"/>
                  <a:lstStyle/>
                  <a:p>
                    <a:pPr algn="ctr"/>
                    <a:endParaRPr lang="en-US" sz="1600">
                      <a:solidFill>
                        <a:schemeClr val="bg1"/>
                      </a:solidFill>
                      <a:latin typeface="+mn-lt"/>
                    </a:endParaRPr>
                  </a:p>
                </p:txBody>
              </p:sp>
              <p:sp>
                <p:nvSpPr>
                  <p:cNvPr id="29" name="TextBox 28">
                    <a:extLst>
                      <a:ext uri="{FF2B5EF4-FFF2-40B4-BE49-F238E27FC236}">
                        <a16:creationId xmlns:a16="http://schemas.microsoft.com/office/drawing/2014/main" id="{FB9C672F-2D5C-ABD2-E69B-197F2DC87315}"/>
                      </a:ext>
                    </a:extLst>
                  </p:cNvPr>
                  <p:cNvSpPr txBox="1"/>
                  <p:nvPr/>
                </p:nvSpPr>
                <p:spPr>
                  <a:xfrm>
                    <a:off x="6560176" y="2243070"/>
                    <a:ext cx="811441"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1600" b="1">
                        <a:solidFill>
                          <a:schemeClr val="bg1"/>
                        </a:solidFill>
                        <a:ea typeface="Verdana"/>
                      </a:rPr>
                      <a:t>ROS2</a:t>
                    </a:r>
                  </a:p>
                </p:txBody>
              </p:sp>
            </p:grpSp>
            <p:sp>
              <p:nvSpPr>
                <p:cNvPr id="43" name="Arrow: Left 42">
                  <a:extLst>
                    <a:ext uri="{FF2B5EF4-FFF2-40B4-BE49-F238E27FC236}">
                      <a16:creationId xmlns:a16="http://schemas.microsoft.com/office/drawing/2014/main" id="{39314CF4-265C-C26B-35D8-C1F900545F62}"/>
                    </a:ext>
                  </a:extLst>
                </p:cNvPr>
                <p:cNvSpPr/>
                <p:nvPr/>
              </p:nvSpPr>
              <p:spPr bwMode="auto">
                <a:xfrm>
                  <a:off x="4962852" y="2800319"/>
                  <a:ext cx="452522" cy="291449"/>
                </a:xfrm>
                <a:prstGeom prst="left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a:solidFill>
                      <a:schemeClr val="bg1"/>
                    </a:solidFill>
                    <a:latin typeface="+mn-lt"/>
                  </a:endParaRPr>
                </a:p>
              </p:txBody>
            </p:sp>
            <p:sp>
              <p:nvSpPr>
                <p:cNvPr id="44" name="Arrow: Right 43">
                  <a:extLst>
                    <a:ext uri="{FF2B5EF4-FFF2-40B4-BE49-F238E27FC236}">
                      <a16:creationId xmlns:a16="http://schemas.microsoft.com/office/drawing/2014/main" id="{0478B8F6-1F1D-4A3A-0BAA-AA2EE2D132EA}"/>
                    </a:ext>
                  </a:extLst>
                </p:cNvPr>
                <p:cNvSpPr/>
                <p:nvPr/>
              </p:nvSpPr>
              <p:spPr bwMode="auto">
                <a:xfrm>
                  <a:off x="7527969" y="2803673"/>
                  <a:ext cx="431056" cy="291449"/>
                </a:xfrm>
                <a:prstGeom prst="right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a:solidFill>
                      <a:schemeClr val="bg1"/>
                    </a:solidFill>
                    <a:latin typeface="+mn-lt"/>
                  </a:endParaRPr>
                </a:p>
              </p:txBody>
            </p:sp>
            <p:sp>
              <p:nvSpPr>
                <p:cNvPr id="47" name="Arrow: Bent-Up 46">
                  <a:extLst>
                    <a:ext uri="{FF2B5EF4-FFF2-40B4-BE49-F238E27FC236}">
                      <a16:creationId xmlns:a16="http://schemas.microsoft.com/office/drawing/2014/main" id="{E750CB67-2AA5-5BCE-E218-9B6A3993AC9F}"/>
                    </a:ext>
                  </a:extLst>
                </p:cNvPr>
                <p:cNvSpPr/>
                <p:nvPr/>
              </p:nvSpPr>
              <p:spPr bwMode="auto">
                <a:xfrm flipH="1">
                  <a:off x="3962862" y="3509973"/>
                  <a:ext cx="888256" cy="463212"/>
                </a:xfrm>
                <a:prstGeom prst="bentUp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a:solidFill>
                      <a:schemeClr val="bg1"/>
                    </a:solidFill>
                    <a:latin typeface="+mn-lt"/>
                  </a:endParaRPr>
                </a:p>
              </p:txBody>
            </p:sp>
            <p:sp>
              <p:nvSpPr>
                <p:cNvPr id="57" name="Arrow: Bent-Up 56">
                  <a:extLst>
                    <a:ext uri="{FF2B5EF4-FFF2-40B4-BE49-F238E27FC236}">
                      <a16:creationId xmlns:a16="http://schemas.microsoft.com/office/drawing/2014/main" id="{667899A8-72DB-69B8-1AC5-2CE7E6470C6A}"/>
                    </a:ext>
                  </a:extLst>
                </p:cNvPr>
                <p:cNvSpPr/>
                <p:nvPr/>
              </p:nvSpPr>
              <p:spPr bwMode="auto">
                <a:xfrm rot="5400000" flipH="1">
                  <a:off x="2650529" y="3012556"/>
                  <a:ext cx="888256" cy="463212"/>
                </a:xfrm>
                <a:prstGeom prst="bentUp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a:solidFill>
                      <a:schemeClr val="bg1"/>
                    </a:solidFill>
                    <a:latin typeface="+mn-lt"/>
                  </a:endParaRPr>
                </a:p>
              </p:txBody>
            </p:sp>
          </p:grpSp>
        </p:grpSp>
        <p:sp>
          <p:nvSpPr>
            <p:cNvPr id="58" name="TextBox 57">
              <a:extLst>
                <a:ext uri="{FF2B5EF4-FFF2-40B4-BE49-F238E27FC236}">
                  <a16:creationId xmlns:a16="http://schemas.microsoft.com/office/drawing/2014/main" id="{D7438562-9C3F-4FC5-101A-EEFA66AF6A22}"/>
                </a:ext>
              </a:extLst>
            </p:cNvPr>
            <p:cNvSpPr txBox="1"/>
            <p:nvPr/>
          </p:nvSpPr>
          <p:spPr>
            <a:xfrm>
              <a:off x="1715695" y="3780336"/>
              <a:ext cx="218525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Verdana"/>
                </a:rPr>
                <a:t>Controls and info for RL environment</a:t>
              </a:r>
              <a:endParaRPr lang="en-US"/>
            </a:p>
          </p:txBody>
        </p:sp>
      </p:grpSp>
      <p:sp>
        <p:nvSpPr>
          <p:cNvPr id="5" name="Arrow: Bent-Up 4">
            <a:extLst>
              <a:ext uri="{FF2B5EF4-FFF2-40B4-BE49-F238E27FC236}">
                <a16:creationId xmlns:a16="http://schemas.microsoft.com/office/drawing/2014/main" id="{BFC6FA5F-A297-BDE1-78C6-4E4D54076FBE}"/>
              </a:ext>
            </a:extLst>
          </p:cNvPr>
          <p:cNvSpPr/>
          <p:nvPr/>
        </p:nvSpPr>
        <p:spPr bwMode="auto">
          <a:xfrm rot="16200000" flipH="1">
            <a:off x="7761295" y="2971469"/>
            <a:ext cx="534730" cy="460721"/>
          </a:xfrm>
          <a:prstGeom prst="bentUp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a:solidFill>
                <a:schemeClr val="bg1"/>
              </a:solidFill>
              <a:latin typeface="+mn-lt"/>
            </a:endParaRPr>
          </a:p>
        </p:txBody>
      </p:sp>
    </p:spTree>
    <p:extLst>
      <p:ext uri="{BB962C8B-B14F-4D97-AF65-F5344CB8AC3E}">
        <p14:creationId xmlns:p14="http://schemas.microsoft.com/office/powerpoint/2010/main" val="3951692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a:latin typeface="Verdana"/>
                <a:ea typeface="Verdana"/>
              </a:rPr>
              <a:t>Environment Setup</a:t>
            </a:r>
            <a:endParaRPr lang="en-US"/>
          </a:p>
        </p:txBody>
      </p:sp>
      <mc:AlternateContent xmlns:mc="http://schemas.openxmlformats.org/markup-compatibility/2006">
        <mc:Choice xmlns:a14="http://schemas.microsoft.com/office/drawing/2010/main" Requires="a14">
          <p:sp>
            <p:nvSpPr>
              <p:cNvPr id="499719" name="Rectangle 7"/>
              <p:cNvSpPr>
                <a:spLocks noGrp="1" noChangeArrowheads="1"/>
              </p:cNvSpPr>
              <p:nvPr>
                <p:ph idx="1"/>
              </p:nvPr>
            </p:nvSpPr>
            <p:spPr>
              <a:xfrm>
                <a:off x="688769" y="1533896"/>
                <a:ext cx="10972800" cy="4819918"/>
              </a:xfrm>
            </p:spPr>
            <p:txBody>
              <a:bodyPr vert="horz" lIns="91440" tIns="45720" rIns="91440" bIns="45720" rtlCol="0" anchor="t" anchorCtr="0">
                <a:noAutofit/>
              </a:bodyPr>
              <a:lstStyle/>
              <a:p>
                <a:pPr marL="0" indent="0">
                  <a:buNone/>
                </a:pPr>
                <a:r>
                  <a:rPr lang="en-US" sz="1600" b="1">
                    <a:latin typeface="Verdana"/>
                    <a:ea typeface="Verdana"/>
                  </a:rPr>
                  <a:t>Robotic Platform:</a:t>
                </a:r>
                <a:endParaRPr lang="en-US" sz="1600">
                  <a:latin typeface="Verdana"/>
                  <a:ea typeface="Verdana"/>
                </a:endParaRPr>
              </a:p>
              <a:p>
                <a:r>
                  <a:rPr lang="en-US" sz="1600" b="1">
                    <a:latin typeface="Verdana"/>
                    <a:ea typeface="Verdana"/>
                  </a:rPr>
                  <a:t>Pioneer 3AT</a:t>
                </a:r>
                <a:r>
                  <a:rPr lang="en-US" sz="1600">
                    <a:latin typeface="Verdana"/>
                    <a:ea typeface="Verdana"/>
                  </a:rPr>
                  <a:t>, a four-wheeled robot with a 180° laser rangefinder</a:t>
                </a:r>
              </a:p>
              <a:p>
                <a:pPr marL="0" indent="0">
                  <a:buNone/>
                </a:pPr>
                <a:r>
                  <a:rPr lang="en-US" sz="1600" b="1">
                    <a:latin typeface="Verdana"/>
                    <a:ea typeface="Verdana"/>
                  </a:rPr>
                  <a:t>Operational Conditions: </a:t>
                </a:r>
                <a:endParaRPr lang="en-US" sz="1600" b="1"/>
              </a:p>
              <a:p>
                <a:pPr marL="0" indent="0">
                  <a:buNone/>
                </a:pPr>
                <a:r>
                  <a:rPr lang="en-US" sz="1600" b="1">
                    <a:latin typeface="Verdana"/>
                    <a:ea typeface="Verdana"/>
                  </a:rPr>
                  <a:t>        Observation Space</a:t>
                </a:r>
                <a:endParaRPr lang="en-US" sz="1600"/>
              </a:p>
              <a:p>
                <a:pPr marL="777240" lvl="1">
                  <a:buFont typeface="Arial" pitchFamily="34" charset="0"/>
                  <a:buChar char="•"/>
                </a:pPr>
                <a:r>
                  <a:rPr lang="en-US" sz="1600">
                    <a:latin typeface="Verdana"/>
                    <a:ea typeface="Verdana"/>
                  </a:rPr>
                  <a:t>Polar coordinates of the goal (r, θ), with r ∈ [0, 60] meters and θ ∈ [−π, π] radians</a:t>
                </a:r>
              </a:p>
              <a:p>
                <a:pPr marL="777240" lvl="1">
                  <a:buFont typeface="Arial" pitchFamily="34" charset="0"/>
                  <a:buChar char="•"/>
                </a:pPr>
                <a:r>
                  <a:rPr lang="en-US" sz="1600">
                    <a:latin typeface="Verdana"/>
                    <a:ea typeface="Verdana"/>
                  </a:rPr>
                  <a:t>LIDAR sensor data with a depth of up to 10 meter</a:t>
                </a:r>
                <a:endParaRPr lang="en-US" sz="1600" b="1">
                  <a:latin typeface="Verdana"/>
                  <a:ea typeface="Verdana"/>
                </a:endParaRPr>
              </a:p>
              <a:p>
                <a:pPr marL="502920" lvl="1" indent="0">
                  <a:buNone/>
                </a:pPr>
                <a:r>
                  <a:rPr lang="en-US" sz="1600" b="1">
                    <a:latin typeface="Verdana"/>
                    <a:ea typeface="Verdana"/>
                  </a:rPr>
                  <a:t>Action Space</a:t>
                </a:r>
                <a:endParaRPr lang="en-US" sz="1600"/>
              </a:p>
              <a:p>
                <a:pPr marL="777240" lvl="1">
                  <a:buFont typeface="Arial" pitchFamily="34" charset="0"/>
                  <a:buChar char="•"/>
                </a:pPr>
                <a:r>
                  <a:rPr lang="en-US" sz="1600">
                    <a:latin typeface="Verdana"/>
                    <a:ea typeface="Verdana"/>
                  </a:rPr>
                  <a:t>Angular speed [-1,1] rad/s, linear speed [0,1] m/s (no backward motion)</a:t>
                </a:r>
              </a:p>
              <a:p>
                <a:pPr marL="777240" lvl="1">
                  <a:buFont typeface="Arial" pitchFamily="34" charset="0"/>
                  <a:buChar char="•"/>
                </a:pPr>
                <a:r>
                  <a:rPr lang="en-US" sz="1600">
                    <a:latin typeface="Verdana"/>
                    <a:ea typeface="Verdana"/>
                  </a:rPr>
                  <a:t>Collision detection triggered at laser measurements &lt;0.25 meters</a:t>
                </a:r>
              </a:p>
              <a:p>
                <a:pPr marL="777240" lvl="1">
                  <a:buFont typeface="Arial" pitchFamily="34" charset="0"/>
                  <a:buChar char="•"/>
                </a:pPr>
                <a:r>
                  <a:rPr lang="en-US" sz="1600">
                    <a:latin typeface="Verdana"/>
                    <a:ea typeface="Verdana"/>
                  </a:rPr>
                  <a:t>Target defined in (x, y) space, with task completion within 0.40 meters</a:t>
                </a:r>
                <a:endParaRPr lang="en-US" sz="1600" b="1">
                  <a:latin typeface="Verdana"/>
                  <a:ea typeface="Verdana"/>
                </a:endParaRPr>
              </a:p>
              <a:p>
                <a:pPr marL="502920" lvl="1" indent="0">
                  <a:buNone/>
                </a:pPr>
                <a:r>
                  <a:rPr lang="en-US" sz="1600" b="1">
                    <a:latin typeface="Verdana"/>
                    <a:ea typeface="Verdana"/>
                  </a:rPr>
                  <a:t>Reward</a:t>
                </a:r>
              </a:p>
              <a:p>
                <a:pPr marL="502920" lvl="1" indent="0">
                  <a:buNone/>
                </a:pPr>
                <a:r>
                  <a:rPr lang="en-US" sz="1600">
                    <a:latin typeface="Verdana"/>
                    <a:ea typeface="Verdana"/>
                  </a:rPr>
                  <a:t> </a:t>
                </a:r>
                <a14:m>
                  <m:oMath xmlns:m="http://schemas.openxmlformats.org/officeDocument/2006/math">
                    <m:sSub>
                      <m:sSubPr>
                        <m:ctrlPr>
                          <a:rPr lang="en-US" sz="1600" i="1" smtClean="0">
                            <a:latin typeface="Cambria Math" panose="02040503050406030204" pitchFamily="18" charset="0"/>
                            <a:ea typeface="Verdana"/>
                          </a:rPr>
                        </m:ctrlPr>
                      </m:sSubPr>
                      <m:e>
                        <m:r>
                          <a:rPr lang="en-US" sz="1600" b="0" i="1" smtClean="0">
                            <a:latin typeface="Cambria Math" panose="02040503050406030204" pitchFamily="18" charset="0"/>
                            <a:ea typeface="Verdana"/>
                          </a:rPr>
                          <m:t>𝑟</m:t>
                        </m:r>
                      </m:e>
                      <m:sub>
                        <m:r>
                          <a:rPr lang="en-US" sz="1600" b="0" i="1" smtClean="0">
                            <a:latin typeface="Cambria Math" panose="02040503050406030204" pitchFamily="18" charset="0"/>
                            <a:ea typeface="Verdana"/>
                          </a:rPr>
                          <m:t>𝑡</m:t>
                        </m:r>
                      </m:sub>
                    </m:sSub>
                    <m:r>
                      <a:rPr lang="en-US" sz="1600" b="0" i="1" smtClean="0">
                        <a:latin typeface="Cambria Math" panose="02040503050406030204" pitchFamily="18" charset="0"/>
                        <a:ea typeface="Verdana"/>
                      </a:rPr>
                      <m:t>= </m:t>
                    </m:r>
                    <m:d>
                      <m:dPr>
                        <m:begChr m:val="{"/>
                        <m:endChr m:val=""/>
                        <m:ctrlPr>
                          <a:rPr lang="en-US" sz="1600" b="0" i="1" smtClean="0">
                            <a:latin typeface="Cambria Math" panose="02040503050406030204" pitchFamily="18" charset="0"/>
                            <a:ea typeface="Verdana"/>
                          </a:rPr>
                        </m:ctrlPr>
                      </m:dPr>
                      <m:e>
                        <m:eqArr>
                          <m:eqArrPr>
                            <m:ctrlPr>
                              <a:rPr lang="en-US" sz="1600" b="0" i="1" smtClean="0">
                                <a:latin typeface="Cambria Math" panose="02040503050406030204" pitchFamily="18" charset="0"/>
                                <a:ea typeface="Verdana"/>
                              </a:rPr>
                            </m:ctrlPr>
                          </m:eqArrPr>
                          <m:e>
                            <m:r>
                              <m:rPr>
                                <m:nor/>
                              </m:rPr>
                              <a:rPr lang="en-US" sz="1600" b="0" i="0" smtClean="0">
                                <a:latin typeface="Cambria Math" panose="02040503050406030204" pitchFamily="18" charset="0"/>
                                <a:ea typeface="Verdana"/>
                              </a:rPr>
                              <m:t>                      1  </m:t>
                            </m:r>
                            <m:r>
                              <m:rPr>
                                <m:nor/>
                              </m:rPr>
                              <a:rPr lang="en-US" sz="1600" b="0" i="0" smtClean="0">
                                <a:latin typeface="Cambria Math" panose="02040503050406030204" pitchFamily="18" charset="0"/>
                                <a:ea typeface="Verdana"/>
                              </a:rPr>
                              <m:t>if</m:t>
                            </m:r>
                            <m:r>
                              <m:rPr>
                                <m:nor/>
                              </m:rPr>
                              <a:rPr lang="en-US" sz="1600" b="0" i="0" smtClean="0">
                                <a:latin typeface="Cambria Math" panose="02040503050406030204" pitchFamily="18" charset="0"/>
                                <a:ea typeface="Verdana"/>
                              </a:rPr>
                              <m:t> </m:t>
                            </m:r>
                            <m:r>
                              <m:rPr>
                                <m:nor/>
                              </m:rPr>
                              <a:rPr lang="en-US" sz="1600" b="0" i="0" smtClean="0">
                                <a:latin typeface="Cambria Math" panose="02040503050406030204" pitchFamily="18" charset="0"/>
                                <a:ea typeface="Verdana"/>
                              </a:rPr>
                              <m:t>the</m:t>
                            </m:r>
                            <m:r>
                              <m:rPr>
                                <m:nor/>
                              </m:rPr>
                              <a:rPr lang="en-US" sz="1600" b="0" i="0" smtClean="0">
                                <a:latin typeface="Cambria Math" panose="02040503050406030204" pitchFamily="18" charset="0"/>
                                <a:ea typeface="Verdana"/>
                              </a:rPr>
                              <m:t> </m:t>
                            </m:r>
                            <m:r>
                              <m:rPr>
                                <m:nor/>
                              </m:rPr>
                              <a:rPr lang="en-US" sz="1600" b="0" i="0" smtClean="0">
                                <a:latin typeface="Cambria Math" panose="02040503050406030204" pitchFamily="18" charset="0"/>
                                <a:ea typeface="Verdana"/>
                              </a:rPr>
                              <m:t>goal</m:t>
                            </m:r>
                            <m:r>
                              <m:rPr>
                                <m:nor/>
                              </m:rPr>
                              <a:rPr lang="en-US" sz="1600" b="0" i="0" smtClean="0">
                                <a:latin typeface="Cambria Math" panose="02040503050406030204" pitchFamily="18" charset="0"/>
                                <a:ea typeface="Verdana"/>
                              </a:rPr>
                              <m:t> </m:t>
                            </m:r>
                            <m:r>
                              <m:rPr>
                                <m:nor/>
                              </m:rPr>
                              <a:rPr lang="en-US" sz="1600" b="0" i="0" smtClean="0">
                                <a:latin typeface="Cambria Math" panose="02040503050406030204" pitchFamily="18" charset="0"/>
                                <a:ea typeface="Verdana"/>
                              </a:rPr>
                              <m:t>is</m:t>
                            </m:r>
                            <m:r>
                              <m:rPr>
                                <m:nor/>
                              </m:rPr>
                              <a:rPr lang="en-US" sz="1600" b="0" i="0" smtClean="0">
                                <a:latin typeface="Cambria Math" panose="02040503050406030204" pitchFamily="18" charset="0"/>
                                <a:ea typeface="Verdana"/>
                              </a:rPr>
                              <m:t> </m:t>
                            </m:r>
                            <m:r>
                              <m:rPr>
                                <m:nor/>
                              </m:rPr>
                              <a:rPr lang="en-US" sz="1600" b="0" i="0" smtClean="0">
                                <a:latin typeface="Cambria Math" panose="02040503050406030204" pitchFamily="18" charset="0"/>
                                <a:ea typeface="Verdana"/>
                              </a:rPr>
                              <m:t>reached</m:t>
                            </m:r>
                            <m:r>
                              <m:rPr>
                                <m:nor/>
                              </m:rPr>
                              <a:rPr lang="en-US" sz="1600" b="0" i="0" smtClean="0">
                                <a:latin typeface="Cambria Math" panose="02040503050406030204" pitchFamily="18" charset="0"/>
                                <a:ea typeface="Verdana"/>
                              </a:rPr>
                              <m:t>    </m:t>
                            </m:r>
                            <m:r>
                              <m:rPr>
                                <m:nor/>
                              </m:rPr>
                              <a:rPr lang="en-US" sz="1600" b="0" i="0" smtClean="0">
                                <a:latin typeface="Cambria Math" panose="02040503050406030204" pitchFamily="18" charset="0"/>
                                <a:ea typeface="Verdana"/>
                              </a:rPr>
                              <m:t>r</m:t>
                            </m:r>
                            <m:r>
                              <m:rPr>
                                <m:nor/>
                              </m:rPr>
                              <a:rPr lang="en-US" sz="1600" b="0" i="0" smtClean="0">
                                <a:latin typeface="Cambria Math" panose="02040503050406030204" pitchFamily="18" charset="0"/>
                                <a:ea typeface="Verdana"/>
                              </a:rPr>
                              <m:t> &lt; 0.4 </m:t>
                            </m:r>
                          </m:e>
                          <m:e>
                            <m:r>
                              <m:rPr>
                                <m:nor/>
                              </m:rPr>
                              <a:rPr lang="en-US" sz="1600" b="0" i="0" smtClean="0">
                                <a:latin typeface="Cambria Math" panose="02040503050406030204" pitchFamily="18" charset="0"/>
                                <a:ea typeface="Verdana"/>
                              </a:rPr>
                              <m:t>−1  </m:t>
                            </m:r>
                            <m:r>
                              <m:rPr>
                                <m:nor/>
                              </m:rPr>
                              <a:rPr lang="en-US" sz="1600" b="0" i="0" smtClean="0">
                                <a:latin typeface="Cambria Math" panose="02040503050406030204" pitchFamily="18" charset="0"/>
                                <a:ea typeface="Verdana"/>
                              </a:rPr>
                              <m:t>if</m:t>
                            </m:r>
                            <m:r>
                              <m:rPr>
                                <m:nor/>
                              </m:rPr>
                              <a:rPr lang="en-US" sz="1600" b="0" i="0" smtClean="0">
                                <a:latin typeface="Cambria Math" panose="02040503050406030204" pitchFamily="18" charset="0"/>
                                <a:ea typeface="Verdana"/>
                              </a:rPr>
                              <m:t> </m:t>
                            </m:r>
                            <m:r>
                              <m:rPr>
                                <m:nor/>
                              </m:rPr>
                              <a:rPr lang="en-US" sz="1600" b="0" i="0" smtClean="0">
                                <a:latin typeface="Cambria Math" panose="02040503050406030204" pitchFamily="18" charset="0"/>
                                <a:ea typeface="Verdana"/>
                              </a:rPr>
                              <m:t>a</m:t>
                            </m:r>
                            <m:r>
                              <m:rPr>
                                <m:nor/>
                              </m:rPr>
                              <a:rPr lang="en-US" sz="1600" b="0" i="0" smtClean="0">
                                <a:latin typeface="Cambria Math" panose="02040503050406030204" pitchFamily="18" charset="0"/>
                                <a:ea typeface="Verdana"/>
                              </a:rPr>
                              <m:t> </m:t>
                            </m:r>
                            <m:r>
                              <m:rPr>
                                <m:nor/>
                              </m:rPr>
                              <a:rPr lang="en-US" sz="1600" b="0" i="0" smtClean="0">
                                <a:latin typeface="Cambria Math" panose="02040503050406030204" pitchFamily="18" charset="0"/>
                                <a:ea typeface="Verdana"/>
                              </a:rPr>
                              <m:t>collision</m:t>
                            </m:r>
                            <m:r>
                              <m:rPr>
                                <m:nor/>
                              </m:rPr>
                              <a:rPr lang="en-US" sz="1600" b="0" i="0" smtClean="0">
                                <a:latin typeface="Cambria Math" panose="02040503050406030204" pitchFamily="18" charset="0"/>
                                <a:ea typeface="Verdana"/>
                              </a:rPr>
                              <m:t> </m:t>
                            </m:r>
                            <m:r>
                              <m:rPr>
                                <m:nor/>
                              </m:rPr>
                              <a:rPr lang="en-US" sz="1600" b="0" i="0" smtClean="0">
                                <a:latin typeface="Cambria Math" panose="02040503050406030204" pitchFamily="18" charset="0"/>
                                <a:ea typeface="Verdana"/>
                              </a:rPr>
                              <m:t>occu</m:t>
                            </m:r>
                            <m:r>
                              <a:rPr lang="en-US" sz="1600" b="0" i="1" smtClean="0">
                                <a:latin typeface="Cambria Math" panose="02040503050406030204" pitchFamily="18" charset="0"/>
                                <a:ea typeface="Verdana"/>
                              </a:rPr>
                              <m:t>𝑟𝑠</m:t>
                            </m:r>
                            <m:r>
                              <a:rPr lang="en-US" sz="1600" b="0" i="1" smtClean="0">
                                <a:latin typeface="Cambria Math" panose="02040503050406030204" pitchFamily="18" charset="0"/>
                                <a:ea typeface="Verdana"/>
                              </a:rPr>
                              <m:t> </m:t>
                            </m:r>
                          </m:e>
                          <m:e>
                            <m:r>
                              <m:rPr>
                                <m:nor/>
                              </m:rPr>
                              <a:rPr lang="en-US" sz="1600" b="0" i="0" smtClean="0">
                                <a:latin typeface="Cambria Math" panose="02040503050406030204" pitchFamily="18" charset="0"/>
                                <a:ea typeface="Verdana"/>
                              </a:rPr>
                              <m:t>0</m:t>
                            </m:r>
                            <m:r>
                              <a:rPr lang="en-US" sz="1600" b="0" i="1" smtClean="0">
                                <a:latin typeface="Cambria Math" panose="02040503050406030204" pitchFamily="18" charset="0"/>
                                <a:ea typeface="Verdana"/>
                              </a:rPr>
                              <m:t>                 </m:t>
                            </m:r>
                            <m:r>
                              <a:rPr lang="en-US" sz="1600" b="0" i="1" smtClean="0">
                                <a:latin typeface="Cambria Math" panose="02040503050406030204" pitchFamily="18" charset="0"/>
                                <a:ea typeface="Verdana"/>
                              </a:rPr>
                              <m:t>𝑜𝑡h𝑒𝑟</m:t>
                            </m:r>
                            <m:r>
                              <a:rPr lang="en-US" sz="1600" b="0" i="1" smtClean="0">
                                <a:latin typeface="Cambria Math" panose="02040503050406030204" pitchFamily="18" charset="0"/>
                                <a:ea typeface="Verdana"/>
                              </a:rPr>
                              <m:t> </m:t>
                            </m:r>
                            <m:r>
                              <a:rPr lang="en-US" sz="1600" b="0" i="1" smtClean="0">
                                <a:latin typeface="Cambria Math" panose="02040503050406030204" pitchFamily="18" charset="0"/>
                                <a:ea typeface="Verdana"/>
                              </a:rPr>
                              <m:t>𝑤𝑖𝑠𝑒</m:t>
                            </m:r>
                          </m:e>
                        </m:eqArr>
                      </m:e>
                    </m:d>
                  </m:oMath>
                </a14:m>
                <a:endParaRPr lang="en-US" sz="1600">
                  <a:latin typeface="Verdana"/>
                  <a:ea typeface="Verdana"/>
                </a:endParaRPr>
              </a:p>
            </p:txBody>
          </p:sp>
        </mc:Choice>
        <mc:Fallback>
          <p:sp>
            <p:nvSpPr>
              <p:cNvPr id="499719" name="Rectangle 7"/>
              <p:cNvSpPr>
                <a:spLocks noGrp="1" noRot="1" noChangeAspect="1" noMove="1" noResize="1" noEditPoints="1" noAdjustHandles="1" noChangeArrowheads="1" noChangeShapeType="1" noTextEdit="1"/>
              </p:cNvSpPr>
              <p:nvPr>
                <p:ph idx="1"/>
              </p:nvPr>
            </p:nvSpPr>
            <p:spPr>
              <a:xfrm>
                <a:off x="688769" y="1533896"/>
                <a:ext cx="10972800" cy="4819918"/>
              </a:xfrm>
              <a:blipFill>
                <a:blip r:embed="rId3"/>
                <a:stretch>
                  <a:fillRect l="-333" t="-63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FEBEB0A-9E3D-4B14-9782-E2AE3DA60D96}" type="slidenum">
              <a:rPr lang="en-US" smtClean="0"/>
              <a:pPr/>
              <a:t>4</a:t>
            </a:fld>
            <a:endParaRPr lang="en-US"/>
          </a:p>
        </p:txBody>
      </p:sp>
    </p:spTree>
    <p:extLst>
      <p:ext uri="{BB962C8B-B14F-4D97-AF65-F5344CB8AC3E}">
        <p14:creationId xmlns:p14="http://schemas.microsoft.com/office/powerpoint/2010/main" val="3934415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a:latin typeface="Verdana"/>
                <a:ea typeface="Verdana"/>
              </a:rPr>
              <a:t>Environment Setup</a:t>
            </a:r>
            <a:endParaRPr lang="en-US"/>
          </a:p>
        </p:txBody>
      </p:sp>
      <p:sp>
        <p:nvSpPr>
          <p:cNvPr id="4" name="Slide Number Placeholder 3"/>
          <p:cNvSpPr>
            <a:spLocks noGrp="1"/>
          </p:cNvSpPr>
          <p:nvPr>
            <p:ph type="sldNum" sz="quarter" idx="12"/>
          </p:nvPr>
        </p:nvSpPr>
        <p:spPr/>
        <p:txBody>
          <a:bodyPr/>
          <a:lstStyle/>
          <a:p>
            <a:fld id="{BFEBEB0A-9E3D-4B14-9782-E2AE3DA60D96}" type="slidenum">
              <a:rPr lang="en-US" smtClean="0"/>
              <a:pPr/>
              <a:t>5</a:t>
            </a:fld>
            <a:endParaRPr lang="en-US"/>
          </a:p>
        </p:txBody>
      </p:sp>
      <p:pic>
        <p:nvPicPr>
          <p:cNvPr id="2" name="Picture 1" descr="A blueprint of a building&#10;&#10;Description automatically generated">
            <a:extLst>
              <a:ext uri="{FF2B5EF4-FFF2-40B4-BE49-F238E27FC236}">
                <a16:creationId xmlns:a16="http://schemas.microsoft.com/office/drawing/2014/main" id="{B5F26462-0320-C308-3EA0-6ED7637FBB74}"/>
              </a:ext>
            </a:extLst>
          </p:cNvPr>
          <p:cNvPicPr>
            <a:picLocks noChangeAspect="1"/>
          </p:cNvPicPr>
          <p:nvPr/>
        </p:nvPicPr>
        <p:blipFill>
          <a:blip r:embed="rId3"/>
          <a:stretch>
            <a:fillRect/>
          </a:stretch>
        </p:blipFill>
        <p:spPr>
          <a:xfrm>
            <a:off x="696522" y="1881438"/>
            <a:ext cx="4847464" cy="2975195"/>
          </a:xfrm>
          <a:prstGeom prst="rect">
            <a:avLst/>
          </a:prstGeom>
        </p:spPr>
      </p:pic>
      <p:pic>
        <p:nvPicPr>
          <p:cNvPr id="5" name="Picture 4" descr="A floor plan of a hospital&#10;&#10;Description automatically generated">
            <a:extLst>
              <a:ext uri="{FF2B5EF4-FFF2-40B4-BE49-F238E27FC236}">
                <a16:creationId xmlns:a16="http://schemas.microsoft.com/office/drawing/2014/main" id="{FC9B21C3-7A47-60EA-2A64-639164BBA517}"/>
              </a:ext>
            </a:extLst>
          </p:cNvPr>
          <p:cNvPicPr>
            <a:picLocks noChangeAspect="1"/>
          </p:cNvPicPr>
          <p:nvPr/>
        </p:nvPicPr>
        <p:blipFill>
          <a:blip r:embed="rId4"/>
          <a:stretch>
            <a:fillRect/>
          </a:stretch>
        </p:blipFill>
        <p:spPr>
          <a:xfrm>
            <a:off x="6346699" y="1878029"/>
            <a:ext cx="5072250" cy="2966975"/>
          </a:xfrm>
          <a:prstGeom prst="rect">
            <a:avLst/>
          </a:prstGeom>
        </p:spPr>
      </p:pic>
      <p:sp>
        <p:nvSpPr>
          <p:cNvPr id="3" name="TextBox 2">
            <a:extLst>
              <a:ext uri="{FF2B5EF4-FFF2-40B4-BE49-F238E27FC236}">
                <a16:creationId xmlns:a16="http://schemas.microsoft.com/office/drawing/2014/main" id="{349E02E5-FAE5-3C96-E604-8218C5299C20}"/>
              </a:ext>
            </a:extLst>
          </p:cNvPr>
          <p:cNvSpPr txBox="1"/>
          <p:nvPr/>
        </p:nvSpPr>
        <p:spPr>
          <a:xfrm>
            <a:off x="1370541" y="5077353"/>
            <a:ext cx="373755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Verdana"/>
              </a:rPr>
              <a:t>Simplified Environment</a:t>
            </a:r>
          </a:p>
        </p:txBody>
      </p:sp>
      <p:sp>
        <p:nvSpPr>
          <p:cNvPr id="6" name="TextBox 5">
            <a:extLst>
              <a:ext uri="{FF2B5EF4-FFF2-40B4-BE49-F238E27FC236}">
                <a16:creationId xmlns:a16="http://schemas.microsoft.com/office/drawing/2014/main" id="{7A210C9F-B3C8-BA58-B051-23FA53F379DB}"/>
              </a:ext>
            </a:extLst>
          </p:cNvPr>
          <p:cNvSpPr txBox="1"/>
          <p:nvPr/>
        </p:nvSpPr>
        <p:spPr>
          <a:xfrm>
            <a:off x="7212540" y="5077352"/>
            <a:ext cx="37375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Verdana"/>
              </a:rPr>
              <a:t>Complex Environment</a:t>
            </a:r>
          </a:p>
        </p:txBody>
      </p:sp>
      <p:sp>
        <p:nvSpPr>
          <p:cNvPr id="7" name="TextBox 6">
            <a:extLst>
              <a:ext uri="{FF2B5EF4-FFF2-40B4-BE49-F238E27FC236}">
                <a16:creationId xmlns:a16="http://schemas.microsoft.com/office/drawing/2014/main" id="{BCEE3B7A-3B7C-56EC-3ADD-0F7AFEBCF4AE}"/>
              </a:ext>
            </a:extLst>
          </p:cNvPr>
          <p:cNvSpPr txBox="1"/>
          <p:nvPr/>
        </p:nvSpPr>
        <p:spPr>
          <a:xfrm>
            <a:off x="970241" y="6009911"/>
            <a:ext cx="5660904" cy="593313"/>
          </a:xfrm>
          <a:prstGeom prst="rect">
            <a:avLst/>
          </a:prstGeom>
          <a:noFill/>
        </p:spPr>
        <p:txBody>
          <a:bodyPr wrap="square" rtlCol="0">
            <a:noAutofit/>
          </a:bodyPr>
          <a:lstStyle/>
          <a:p>
            <a:r>
              <a:rPr lang="en-US" sz="1600"/>
              <a:t>Note: The simulation environment was speed up by 15 times for training the agent.</a:t>
            </a:r>
          </a:p>
        </p:txBody>
      </p:sp>
    </p:spTree>
    <p:extLst>
      <p:ext uri="{BB962C8B-B14F-4D97-AF65-F5344CB8AC3E}">
        <p14:creationId xmlns:p14="http://schemas.microsoft.com/office/powerpoint/2010/main" val="3147378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C7772-CBEC-D9E1-0777-45F59915BC2B}"/>
              </a:ext>
            </a:extLst>
          </p:cNvPr>
          <p:cNvSpPr>
            <a:spLocks noGrp="1"/>
          </p:cNvSpPr>
          <p:nvPr>
            <p:ph type="title"/>
          </p:nvPr>
        </p:nvSpPr>
        <p:spPr/>
        <p:txBody>
          <a:bodyPr/>
          <a:lstStyle/>
          <a:p>
            <a:r>
              <a:rPr lang="en-US">
                <a:latin typeface="Verdana"/>
                <a:ea typeface="Verdana"/>
              </a:rPr>
              <a:t>Methodology</a:t>
            </a:r>
            <a:endParaRPr lang="en-US"/>
          </a:p>
        </p:txBody>
      </p:sp>
      <p:sp>
        <p:nvSpPr>
          <p:cNvPr id="5" name="Slide Number Placeholder 4">
            <a:extLst>
              <a:ext uri="{FF2B5EF4-FFF2-40B4-BE49-F238E27FC236}">
                <a16:creationId xmlns:a16="http://schemas.microsoft.com/office/drawing/2014/main" id="{EB0D869A-65A4-AA16-3946-2C04C1756A24}"/>
              </a:ext>
            </a:extLst>
          </p:cNvPr>
          <p:cNvSpPr>
            <a:spLocks noGrp="1"/>
          </p:cNvSpPr>
          <p:nvPr>
            <p:ph type="sldNum" sz="quarter" idx="12"/>
          </p:nvPr>
        </p:nvSpPr>
        <p:spPr/>
        <p:txBody>
          <a:bodyPr/>
          <a:lstStyle/>
          <a:p>
            <a:fld id="{BFEBEB0A-9E3D-4B14-9782-E2AE3DA60D96}" type="slidenum">
              <a:rPr lang="en-US" smtClean="0"/>
              <a:pPr/>
              <a:t>6</a:t>
            </a:fld>
            <a:endParaRPr lang="en-US"/>
          </a:p>
        </p:txBody>
      </p:sp>
      <p:pic>
        <p:nvPicPr>
          <p:cNvPr id="8" name="Picture 7" descr="PPO — Intuitive guide to state-of-the-art Reinforcement Learning | by Brian  Pulfer | MLearning.ai | Medium">
            <a:extLst>
              <a:ext uri="{FF2B5EF4-FFF2-40B4-BE49-F238E27FC236}">
                <a16:creationId xmlns:a16="http://schemas.microsoft.com/office/drawing/2014/main" id="{2BEE444E-D3E6-FDA9-8145-7D5993E7E463}"/>
              </a:ext>
            </a:extLst>
          </p:cNvPr>
          <p:cNvPicPr>
            <a:picLocks noChangeAspect="1"/>
          </p:cNvPicPr>
          <p:nvPr/>
        </p:nvPicPr>
        <p:blipFill>
          <a:blip r:embed="rId3"/>
          <a:stretch>
            <a:fillRect/>
          </a:stretch>
        </p:blipFill>
        <p:spPr>
          <a:xfrm>
            <a:off x="674234" y="2137723"/>
            <a:ext cx="5147952" cy="2453902"/>
          </a:xfrm>
          <a:prstGeom prst="rect">
            <a:avLst/>
          </a:prstGeom>
        </p:spPr>
      </p:pic>
      <p:pic>
        <p:nvPicPr>
          <p:cNvPr id="10" name="Picture 9" descr="Reinforcement Learning using Asynchronous Advantage Actor Critic | by Henry  Mao | Medium">
            <a:extLst>
              <a:ext uri="{FF2B5EF4-FFF2-40B4-BE49-F238E27FC236}">
                <a16:creationId xmlns:a16="http://schemas.microsoft.com/office/drawing/2014/main" id="{7D005B48-D396-1E4E-D23B-2207C39795BA}"/>
              </a:ext>
            </a:extLst>
          </p:cNvPr>
          <p:cNvPicPr>
            <a:picLocks noChangeAspect="1"/>
          </p:cNvPicPr>
          <p:nvPr/>
        </p:nvPicPr>
        <p:blipFill>
          <a:blip r:embed="rId4"/>
          <a:stretch>
            <a:fillRect/>
          </a:stretch>
        </p:blipFill>
        <p:spPr>
          <a:xfrm>
            <a:off x="7178634" y="2228328"/>
            <a:ext cx="4079174" cy="2272692"/>
          </a:xfrm>
          <a:prstGeom prst="rect">
            <a:avLst/>
          </a:prstGeom>
        </p:spPr>
      </p:pic>
      <p:sp>
        <p:nvSpPr>
          <p:cNvPr id="11" name="TextBox 10">
            <a:extLst>
              <a:ext uri="{FF2B5EF4-FFF2-40B4-BE49-F238E27FC236}">
                <a16:creationId xmlns:a16="http://schemas.microsoft.com/office/drawing/2014/main" id="{7C0799D8-B40F-9B65-4965-CA8E1FA2D7C3}"/>
              </a:ext>
            </a:extLst>
          </p:cNvPr>
          <p:cNvSpPr txBox="1"/>
          <p:nvPr/>
        </p:nvSpPr>
        <p:spPr>
          <a:xfrm>
            <a:off x="2662052" y="1751610"/>
            <a:ext cx="125452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ea typeface="Verdana"/>
              </a:rPr>
              <a:t>PPO </a:t>
            </a:r>
            <a:r>
              <a:rPr lang="en-US" sz="1600" b="1" baseline="30000">
                <a:ea typeface="Verdana"/>
              </a:rPr>
              <a:t>(1)</a:t>
            </a:r>
          </a:p>
        </p:txBody>
      </p:sp>
      <p:sp>
        <p:nvSpPr>
          <p:cNvPr id="12" name="TextBox 11">
            <a:extLst>
              <a:ext uri="{FF2B5EF4-FFF2-40B4-BE49-F238E27FC236}">
                <a16:creationId xmlns:a16="http://schemas.microsoft.com/office/drawing/2014/main" id="{920689F1-B051-4E00-8D29-3B5EB26CE2ED}"/>
              </a:ext>
            </a:extLst>
          </p:cNvPr>
          <p:cNvSpPr txBox="1"/>
          <p:nvPr/>
        </p:nvSpPr>
        <p:spPr>
          <a:xfrm>
            <a:off x="8372103" y="1662544"/>
            <a:ext cx="954107"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1600" b="1">
                <a:ea typeface="Verdana"/>
              </a:rPr>
              <a:t>A2C </a:t>
            </a:r>
            <a:r>
              <a:rPr lang="en-US" sz="1600" b="1" baseline="30000">
                <a:ea typeface="Verdana"/>
              </a:rPr>
              <a:t>(2)</a:t>
            </a:r>
            <a:endParaRPr lang="en-US" baseline="30000"/>
          </a:p>
        </p:txBody>
      </p:sp>
      <p:sp>
        <p:nvSpPr>
          <p:cNvPr id="3" name="TextBox 2">
            <a:extLst>
              <a:ext uri="{FF2B5EF4-FFF2-40B4-BE49-F238E27FC236}">
                <a16:creationId xmlns:a16="http://schemas.microsoft.com/office/drawing/2014/main" id="{7CDBDBC5-74A6-D701-A9FB-0E8D1C3E7EB8}"/>
              </a:ext>
            </a:extLst>
          </p:cNvPr>
          <p:cNvSpPr txBox="1"/>
          <p:nvPr/>
        </p:nvSpPr>
        <p:spPr>
          <a:xfrm>
            <a:off x="1563785" y="5131230"/>
            <a:ext cx="9060301"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1600">
                <a:ea typeface="+mn-lt"/>
                <a:cs typeface="+mn-lt"/>
              </a:rPr>
              <a:t>PPO and A2C are versatile and can handle both discrete and continuous action spaces</a:t>
            </a:r>
            <a:endParaRPr lang="en-US">
              <a:ea typeface="Verdana"/>
            </a:endParaRPr>
          </a:p>
        </p:txBody>
      </p:sp>
      <p:sp>
        <p:nvSpPr>
          <p:cNvPr id="4" name="TextBox 3">
            <a:extLst>
              <a:ext uri="{FF2B5EF4-FFF2-40B4-BE49-F238E27FC236}">
                <a16:creationId xmlns:a16="http://schemas.microsoft.com/office/drawing/2014/main" id="{86FF54E1-2B7A-7229-8BF6-D38F4EF58CDE}"/>
              </a:ext>
            </a:extLst>
          </p:cNvPr>
          <p:cNvSpPr txBox="1"/>
          <p:nvPr/>
        </p:nvSpPr>
        <p:spPr>
          <a:xfrm>
            <a:off x="672935" y="5987142"/>
            <a:ext cx="7757252" cy="400110"/>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1000">
                <a:ea typeface="+mn-lt"/>
                <a:cs typeface="+mn-lt"/>
              </a:rPr>
              <a:t>(1) </a:t>
            </a:r>
            <a:r>
              <a:rPr lang="en-US" sz="1000">
                <a:ea typeface="+mn-lt"/>
                <a:cs typeface="+mn-lt"/>
                <a:hlinkClick r:id="rId5"/>
              </a:rPr>
              <a:t>https://medium.com/mlearning-ai/ppo-intuitive-guide-to-state-of-the-art-reinforcement-learning-410a41cb675b</a:t>
            </a:r>
            <a:endParaRPr lang="en-US" sz="1000">
              <a:ea typeface="+mn-lt"/>
              <a:cs typeface="+mn-lt"/>
            </a:endParaRPr>
          </a:p>
          <a:p>
            <a:r>
              <a:rPr lang="en-US" sz="1000">
                <a:ea typeface="Verdana"/>
              </a:rPr>
              <a:t>(2) </a:t>
            </a:r>
            <a:r>
              <a:rPr lang="en-US" sz="1000">
                <a:ea typeface="+mn-lt"/>
                <a:cs typeface="+mn-lt"/>
                <a:hlinkClick r:id="rId6"/>
              </a:rPr>
              <a:t>https://steemit.com/a3c/@calclavia/reinforcement-learning-using-asynchronous-advantage-actor-critic</a:t>
            </a:r>
            <a:endParaRPr lang="en-US" sz="1000">
              <a:ea typeface="+mn-lt"/>
              <a:cs typeface="+mn-lt"/>
            </a:endParaRPr>
          </a:p>
        </p:txBody>
      </p:sp>
    </p:spTree>
    <p:extLst>
      <p:ext uri="{BB962C8B-B14F-4D97-AF65-F5344CB8AC3E}">
        <p14:creationId xmlns:p14="http://schemas.microsoft.com/office/powerpoint/2010/main" val="3609333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nchor="b">
            <a:normAutofit/>
          </a:bodyPr>
          <a:lstStyle/>
          <a:p>
            <a:r>
              <a:rPr lang="en-US"/>
              <a:t>Methodology – PPO Clip</a:t>
            </a:r>
          </a:p>
        </p:txBody>
      </p:sp>
      <p:sp>
        <p:nvSpPr>
          <p:cNvPr id="4" name="Slide Number Placeholder 3"/>
          <p:cNvSpPr>
            <a:spLocks noGrp="1"/>
          </p:cNvSpPr>
          <p:nvPr>
            <p:ph type="sldNum" sz="quarter" idx="12"/>
          </p:nvPr>
        </p:nvSpPr>
        <p:spPr/>
        <p:txBody>
          <a:bodyPr anchor="ctr">
            <a:normAutofit/>
          </a:bodyPr>
          <a:lstStyle/>
          <a:p>
            <a:pPr>
              <a:spcAft>
                <a:spcPts val="600"/>
              </a:spcAft>
            </a:pPr>
            <a:fld id="{BFEBEB0A-9E3D-4B14-9782-E2AE3DA60D96}" type="slidenum">
              <a:rPr lang="en-US" smtClean="0"/>
              <a:pPr>
                <a:spcAft>
                  <a:spcPts val="600"/>
                </a:spcAft>
              </a:pPr>
              <a:t>7</a:t>
            </a:fld>
            <a:endParaRPr lang="en-US"/>
          </a:p>
        </p:txBody>
      </p:sp>
      <p:sp>
        <p:nvSpPr>
          <p:cNvPr id="499719" name="Rectangle 7"/>
          <p:cNvSpPr>
            <a:spLocks noGrp="1" noChangeArrowheads="1"/>
          </p:cNvSpPr>
          <p:nvPr>
            <p:ph type="body" sz="half" idx="4294967295"/>
          </p:nvPr>
        </p:nvSpPr>
        <p:spPr>
          <a:xfrm>
            <a:off x="609600" y="1445465"/>
            <a:ext cx="5142046" cy="4585387"/>
          </a:xfrm>
        </p:spPr>
        <p:txBody>
          <a:bodyPr anchor="t">
            <a:normAutofit/>
          </a:bodyPr>
          <a:lstStyle/>
          <a:p>
            <a:pPr marL="0" indent="0">
              <a:buNone/>
            </a:pPr>
            <a:r>
              <a:rPr lang="en-US" sz="1800" b="1">
                <a:latin typeface="Verdana"/>
                <a:ea typeface="Verdana"/>
              </a:rPr>
              <a:t>Why PPO Clip?</a:t>
            </a:r>
          </a:p>
          <a:p>
            <a:r>
              <a:rPr lang="en-US" sz="1800">
                <a:latin typeface="Söhne"/>
                <a:ea typeface="Verdana"/>
              </a:rPr>
              <a:t>Simplicity of Implementation</a:t>
            </a:r>
          </a:p>
          <a:p>
            <a:r>
              <a:rPr lang="en-US" sz="1800">
                <a:latin typeface="Söhne"/>
                <a:ea typeface="Verdana"/>
              </a:rPr>
              <a:t>Sample Efficiency</a:t>
            </a:r>
            <a:endParaRPr lang="en-US" sz="1800">
              <a:latin typeface="Verdana"/>
              <a:ea typeface="Verdana"/>
            </a:endParaRPr>
          </a:p>
          <a:p>
            <a:r>
              <a:rPr lang="en-US" sz="1800">
                <a:latin typeface="Söhne"/>
                <a:ea typeface="Verdana"/>
              </a:rPr>
              <a:t>Stability in Training</a:t>
            </a:r>
            <a:endParaRPr lang="en-US" sz="1800">
              <a:latin typeface="Verdana"/>
              <a:ea typeface="Verdana"/>
            </a:endParaRPr>
          </a:p>
          <a:p>
            <a:r>
              <a:rPr lang="en-US" sz="1800">
                <a:latin typeface="Söhne"/>
                <a:ea typeface="Verdana"/>
              </a:rPr>
              <a:t>Consistent Performance</a:t>
            </a:r>
          </a:p>
          <a:p>
            <a:endParaRPr lang="en-US" sz="1800" b="1">
              <a:latin typeface="Söhne"/>
              <a:ea typeface="Verdana"/>
            </a:endParaRPr>
          </a:p>
          <a:p>
            <a:pPr marL="0" indent="0">
              <a:buNone/>
            </a:pPr>
            <a:r>
              <a:rPr lang="en-US" sz="1800" b="1">
                <a:latin typeface="Verdana"/>
                <a:ea typeface="Verdana"/>
              </a:rPr>
              <a:t>How did perform?</a:t>
            </a:r>
          </a:p>
          <a:p>
            <a:r>
              <a:rPr lang="en-US" sz="1800">
                <a:latin typeface="Söhne"/>
                <a:ea typeface="Verdana"/>
              </a:rPr>
              <a:t>Navigated avoiding collision </a:t>
            </a:r>
          </a:p>
          <a:p>
            <a:r>
              <a:rPr lang="en-US" sz="1800">
                <a:latin typeface="Söhne"/>
                <a:ea typeface="Verdana"/>
              </a:rPr>
              <a:t>Successfully reached designated goal</a:t>
            </a:r>
          </a:p>
          <a:p>
            <a:pPr marL="0" indent="0">
              <a:buNone/>
            </a:pPr>
            <a:endParaRPr lang="en-US" sz="2800" b="1" i="0">
              <a:effectLst/>
              <a:latin typeface="Verdana"/>
              <a:ea typeface="Verdana"/>
            </a:endParaRPr>
          </a:p>
          <a:p>
            <a:endParaRPr lang="en-US" sz="2000">
              <a:latin typeface="Verdana"/>
              <a:ea typeface="Verdana"/>
            </a:endParaRPr>
          </a:p>
          <a:p>
            <a:pPr marL="0" indent="0">
              <a:buNone/>
            </a:pPr>
            <a:endParaRPr lang="en-US" sz="2000">
              <a:latin typeface="Verdana"/>
              <a:ea typeface="Verdana"/>
            </a:endParaRPr>
          </a:p>
        </p:txBody>
      </p:sp>
      <p:pic>
        <p:nvPicPr>
          <p:cNvPr id="2" name="Content Placeholder 1">
            <a:extLst>
              <a:ext uri="{FF2B5EF4-FFF2-40B4-BE49-F238E27FC236}">
                <a16:creationId xmlns:a16="http://schemas.microsoft.com/office/drawing/2014/main" id="{8058BC7A-578F-E6BB-713E-DF505DCC23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6057" y="1445465"/>
            <a:ext cx="5347174" cy="4217903"/>
          </a:xfrm>
          <a:prstGeom prst="rect">
            <a:avLst/>
          </a:prstGeom>
        </p:spPr>
      </p:pic>
    </p:spTree>
    <p:extLst>
      <p:ext uri="{BB962C8B-B14F-4D97-AF65-F5344CB8AC3E}">
        <p14:creationId xmlns:p14="http://schemas.microsoft.com/office/powerpoint/2010/main" val="1532250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nchor="b">
            <a:normAutofit/>
          </a:bodyPr>
          <a:lstStyle/>
          <a:p>
            <a:r>
              <a:rPr lang="en-US">
                <a:latin typeface="Verdana"/>
                <a:ea typeface="Verdana"/>
              </a:rPr>
              <a:t>PPO Clip – Training Performance</a:t>
            </a:r>
            <a:endParaRPr lang="en-US"/>
          </a:p>
        </p:txBody>
      </p:sp>
      <p:sp>
        <p:nvSpPr>
          <p:cNvPr id="4" name="Slide Number Placeholder 3"/>
          <p:cNvSpPr>
            <a:spLocks noGrp="1"/>
          </p:cNvSpPr>
          <p:nvPr>
            <p:ph type="sldNum" sz="quarter" idx="12"/>
          </p:nvPr>
        </p:nvSpPr>
        <p:spPr/>
        <p:txBody>
          <a:bodyPr anchor="ctr">
            <a:normAutofit/>
          </a:bodyPr>
          <a:lstStyle/>
          <a:p>
            <a:pPr>
              <a:spcAft>
                <a:spcPts val="600"/>
              </a:spcAft>
            </a:pPr>
            <a:fld id="{BFEBEB0A-9E3D-4B14-9782-E2AE3DA60D96}" type="slidenum">
              <a:rPr lang="en-US" b="1" smtClean="0"/>
              <a:pPr>
                <a:spcAft>
                  <a:spcPts val="600"/>
                </a:spcAft>
              </a:pPr>
              <a:t>8</a:t>
            </a:fld>
            <a:endParaRPr lang="en-US" b="1"/>
          </a:p>
        </p:txBody>
      </p:sp>
      <p:pic>
        <p:nvPicPr>
          <p:cNvPr id="2" name="Picture 1" descr="A screenshot of a computer screen&#10;&#10;Description automatically generated">
            <a:extLst>
              <a:ext uri="{FF2B5EF4-FFF2-40B4-BE49-F238E27FC236}">
                <a16:creationId xmlns:a16="http://schemas.microsoft.com/office/drawing/2014/main" id="{F944598B-BAB8-F3B2-98FE-AA33648DCD6E}"/>
              </a:ext>
            </a:extLst>
          </p:cNvPr>
          <p:cNvPicPr>
            <a:picLocks noChangeAspect="1"/>
          </p:cNvPicPr>
          <p:nvPr/>
        </p:nvPicPr>
        <p:blipFill rotWithShape="1">
          <a:blip r:embed="rId3"/>
          <a:srcRect b="50649"/>
          <a:stretch/>
        </p:blipFill>
        <p:spPr>
          <a:xfrm>
            <a:off x="6332854" y="2320171"/>
            <a:ext cx="5348263" cy="2907963"/>
          </a:xfrm>
          <a:prstGeom prst="rect">
            <a:avLst/>
          </a:prstGeom>
        </p:spPr>
      </p:pic>
      <p:pic>
        <p:nvPicPr>
          <p:cNvPr id="3" name="Picture 2" descr="A screenshot of a graph&#10;&#10;Description automatically generated">
            <a:extLst>
              <a:ext uri="{FF2B5EF4-FFF2-40B4-BE49-F238E27FC236}">
                <a16:creationId xmlns:a16="http://schemas.microsoft.com/office/drawing/2014/main" id="{E5F6BF35-C2C2-A8F1-014B-1973AFE4D960}"/>
              </a:ext>
            </a:extLst>
          </p:cNvPr>
          <p:cNvPicPr>
            <a:picLocks noChangeAspect="1"/>
          </p:cNvPicPr>
          <p:nvPr/>
        </p:nvPicPr>
        <p:blipFill rotWithShape="1">
          <a:blip r:embed="rId4"/>
          <a:srcRect b="49477"/>
          <a:stretch/>
        </p:blipFill>
        <p:spPr>
          <a:xfrm>
            <a:off x="675859" y="2315584"/>
            <a:ext cx="5135383" cy="2907963"/>
          </a:xfrm>
          <a:prstGeom prst="rect">
            <a:avLst/>
          </a:prstGeom>
        </p:spPr>
      </p:pic>
      <p:sp>
        <p:nvSpPr>
          <p:cNvPr id="5" name="TextBox 4">
            <a:extLst>
              <a:ext uri="{FF2B5EF4-FFF2-40B4-BE49-F238E27FC236}">
                <a16:creationId xmlns:a16="http://schemas.microsoft.com/office/drawing/2014/main" id="{8F4EC48D-D39F-5838-E970-A5E7DB1B92AB}"/>
              </a:ext>
            </a:extLst>
          </p:cNvPr>
          <p:cNvSpPr txBox="1"/>
          <p:nvPr/>
        </p:nvSpPr>
        <p:spPr>
          <a:xfrm>
            <a:off x="1613065" y="5472544"/>
            <a:ext cx="2880917"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1600" b="1">
                <a:ea typeface="Verdana"/>
              </a:rPr>
              <a:t>Simplified Environment</a:t>
            </a:r>
            <a:endParaRPr lang="en-US" sz="1600" b="1" err="1"/>
          </a:p>
        </p:txBody>
      </p:sp>
      <p:sp>
        <p:nvSpPr>
          <p:cNvPr id="6" name="TextBox 5">
            <a:extLst>
              <a:ext uri="{FF2B5EF4-FFF2-40B4-BE49-F238E27FC236}">
                <a16:creationId xmlns:a16="http://schemas.microsoft.com/office/drawing/2014/main" id="{61AFDAE4-17CB-3394-CAF3-23014D1838EB}"/>
              </a:ext>
            </a:extLst>
          </p:cNvPr>
          <p:cNvSpPr txBox="1"/>
          <p:nvPr/>
        </p:nvSpPr>
        <p:spPr>
          <a:xfrm>
            <a:off x="7560623" y="5472544"/>
            <a:ext cx="2720617"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1600" b="1">
                <a:ea typeface="Verdana"/>
              </a:rPr>
              <a:t>Complex Environment</a:t>
            </a:r>
            <a:endParaRPr lang="en-US" sz="1600" b="1" err="1"/>
          </a:p>
        </p:txBody>
      </p:sp>
    </p:spTree>
    <p:extLst>
      <p:ext uri="{BB962C8B-B14F-4D97-AF65-F5344CB8AC3E}">
        <p14:creationId xmlns:p14="http://schemas.microsoft.com/office/powerpoint/2010/main" val="3346913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a:latin typeface="Verdana"/>
                <a:ea typeface="Verdana"/>
              </a:rPr>
              <a:t>Methodology - Advantage Actor-Critic</a:t>
            </a:r>
            <a:endParaRPr lang="en-US"/>
          </a:p>
        </p:txBody>
      </p:sp>
      <p:sp>
        <p:nvSpPr>
          <p:cNvPr id="4" name="Slide Number Placeholder 3"/>
          <p:cNvSpPr>
            <a:spLocks noGrp="1"/>
          </p:cNvSpPr>
          <p:nvPr>
            <p:ph type="sldNum" sz="quarter" idx="12"/>
          </p:nvPr>
        </p:nvSpPr>
        <p:spPr/>
        <p:txBody>
          <a:bodyPr/>
          <a:lstStyle/>
          <a:p>
            <a:fld id="{BFEBEB0A-9E3D-4B14-9782-E2AE3DA60D96}" type="slidenum">
              <a:rPr lang="en-US" smtClean="0"/>
              <a:pPr/>
              <a:t>9</a:t>
            </a:fld>
            <a:endParaRPr lang="en-US"/>
          </a:p>
        </p:txBody>
      </p:sp>
      <p:sp>
        <p:nvSpPr>
          <p:cNvPr id="2" name="Rectangle 7">
            <a:extLst>
              <a:ext uri="{FF2B5EF4-FFF2-40B4-BE49-F238E27FC236}">
                <a16:creationId xmlns:a16="http://schemas.microsoft.com/office/drawing/2014/main" id="{EB1EB587-1EFB-1BEE-18D3-4F59F5FC60BD}"/>
              </a:ext>
            </a:extLst>
          </p:cNvPr>
          <p:cNvSpPr txBox="1">
            <a:spLocks noChangeArrowheads="1"/>
          </p:cNvSpPr>
          <p:nvPr/>
        </p:nvSpPr>
        <p:spPr>
          <a:xfrm>
            <a:off x="540326" y="1440088"/>
            <a:ext cx="7608982" cy="4809031"/>
          </a:xfrm>
          <a:prstGeom prst="rect">
            <a:avLst/>
          </a:prstGeom>
        </p:spPr>
        <p:txBody>
          <a:bodyPr vert="horz" lIns="91440" tIns="45720" rIns="91440" bIns="45720" rtlCol="0" anchor="t" anchorCtr="0">
            <a:normAutofit/>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buNone/>
            </a:pPr>
            <a:r>
              <a:rPr lang="en-US" sz="1800" b="1">
                <a:latin typeface="Verdana"/>
                <a:ea typeface="Verdana"/>
              </a:rPr>
              <a:t>Why A2C ?</a:t>
            </a:r>
          </a:p>
          <a:p>
            <a:r>
              <a:rPr lang="en-US" sz="1800">
                <a:latin typeface="Verdana"/>
                <a:ea typeface="Verdana"/>
              </a:rPr>
              <a:t>Sequential Decision Making </a:t>
            </a:r>
          </a:p>
          <a:p>
            <a:r>
              <a:rPr lang="en-US" sz="1800">
                <a:latin typeface="Verdana"/>
                <a:ea typeface="Verdana"/>
              </a:rPr>
              <a:t>Combining Value and Policy Learning</a:t>
            </a:r>
          </a:p>
          <a:p>
            <a:r>
              <a:rPr lang="en-US" sz="1800">
                <a:latin typeface="Verdana"/>
                <a:ea typeface="Verdana"/>
              </a:rPr>
              <a:t>Adaptability</a:t>
            </a:r>
          </a:p>
          <a:p>
            <a:pPr marL="0" indent="0">
              <a:buNone/>
            </a:pPr>
            <a:endParaRPr lang="en-US" sz="1800">
              <a:latin typeface="Verdana"/>
              <a:ea typeface="Verdana"/>
            </a:endParaRPr>
          </a:p>
          <a:p>
            <a:pPr marL="0" indent="0">
              <a:buNone/>
            </a:pPr>
            <a:r>
              <a:rPr lang="en-US" sz="1800" b="1">
                <a:latin typeface="Verdana"/>
                <a:ea typeface="Verdana"/>
              </a:rPr>
              <a:t>How did perform?</a:t>
            </a:r>
          </a:p>
          <a:p>
            <a:r>
              <a:rPr lang="en-US" sz="1800">
                <a:latin typeface="Verdana"/>
                <a:ea typeface="Verdana"/>
              </a:rPr>
              <a:t>Navigated avoiding collision </a:t>
            </a:r>
          </a:p>
          <a:p>
            <a:r>
              <a:rPr lang="en-US" sz="1800">
                <a:latin typeface="Verdana"/>
                <a:ea typeface="Verdana"/>
              </a:rPr>
              <a:t>Failed to reach designated goal</a:t>
            </a:r>
          </a:p>
          <a:p>
            <a:pPr marL="0" indent="0">
              <a:buFont typeface="Arial" pitchFamily="34" charset="0"/>
              <a:buNone/>
            </a:pPr>
            <a:endParaRPr lang="en-US" sz="2000">
              <a:latin typeface="Verdana"/>
              <a:ea typeface="Verdana"/>
            </a:endParaRPr>
          </a:p>
          <a:p>
            <a:pPr marL="0" indent="0">
              <a:buNone/>
            </a:pPr>
            <a:endParaRPr lang="en-US" sz="2000">
              <a:latin typeface="Verdana"/>
              <a:ea typeface="Verdana"/>
            </a:endParaRPr>
          </a:p>
        </p:txBody>
      </p:sp>
      <p:sp>
        <p:nvSpPr>
          <p:cNvPr id="7" name="TextBox 6">
            <a:extLst>
              <a:ext uri="{FF2B5EF4-FFF2-40B4-BE49-F238E27FC236}">
                <a16:creationId xmlns:a16="http://schemas.microsoft.com/office/drawing/2014/main" id="{1F6E00DF-7204-A6B4-D72B-FEF1B738438C}"/>
              </a:ext>
            </a:extLst>
          </p:cNvPr>
          <p:cNvSpPr txBox="1"/>
          <p:nvPr/>
        </p:nvSpPr>
        <p:spPr>
          <a:xfrm>
            <a:off x="540326" y="4884625"/>
            <a:ext cx="11112681" cy="1200329"/>
          </a:xfrm>
          <a:prstGeom prst="rect">
            <a:avLst/>
          </a:prstGeom>
          <a:noFill/>
        </p:spPr>
        <p:txBody>
          <a:bodyPr wrap="square" lIns="91440" tIns="45720" rIns="91440" bIns="45720" anchor="t">
            <a:spAutoFit/>
          </a:bodyPr>
          <a:lstStyle/>
          <a:p>
            <a:pPr marL="0" indent="0">
              <a:buFont typeface="Arial" pitchFamily="34" charset="0"/>
              <a:buNone/>
            </a:pPr>
            <a:r>
              <a:rPr lang="en-US" b="1">
                <a:latin typeface="Verdana"/>
                <a:ea typeface="Verdana"/>
              </a:rPr>
              <a:t>Limitations:</a:t>
            </a:r>
          </a:p>
          <a:p>
            <a:pPr>
              <a:buFont typeface="Arial" pitchFamily="34" charset="0"/>
            </a:pPr>
            <a:endParaRPr lang="en-US" b="1">
              <a:latin typeface="Verdana"/>
              <a:ea typeface="Verdana"/>
            </a:endParaRPr>
          </a:p>
          <a:p>
            <a:r>
              <a:rPr lang="en-US" sz="1800">
                <a:latin typeface="Verdana"/>
                <a:ea typeface="Verdana"/>
              </a:rPr>
              <a:t>Training Time and Iterations</a:t>
            </a:r>
            <a:r>
              <a:rPr lang="en-US" sz="1800">
                <a:solidFill>
                  <a:srgbClr val="374151"/>
                </a:solidFill>
                <a:latin typeface="Verdana"/>
                <a:ea typeface="Verdana"/>
              </a:rPr>
              <a:t>: </a:t>
            </a:r>
            <a:r>
              <a:rPr lang="en-US">
                <a:solidFill>
                  <a:srgbClr val="374151"/>
                </a:solidFill>
                <a:latin typeface="Verdana"/>
                <a:ea typeface="Verdana"/>
              </a:rPr>
              <a:t>A2C requires</a:t>
            </a:r>
            <a:r>
              <a:rPr lang="en-US" sz="1800">
                <a:solidFill>
                  <a:srgbClr val="374151"/>
                </a:solidFill>
                <a:latin typeface="Verdana"/>
                <a:ea typeface="Verdana"/>
              </a:rPr>
              <a:t> a significant amount of training time and iterations to converge to optimal or near-optimal policies</a:t>
            </a:r>
            <a:endParaRPr lang="en-US" sz="1800">
              <a:latin typeface="Verdana"/>
              <a:ea typeface="Verdana"/>
            </a:endParaRPr>
          </a:p>
        </p:txBody>
      </p:sp>
      <p:pic>
        <p:nvPicPr>
          <p:cNvPr id="5" name="Picture 4" descr="A white sheet of paper with black text&#10;&#10;Description automatically generated">
            <a:extLst>
              <a:ext uri="{FF2B5EF4-FFF2-40B4-BE49-F238E27FC236}">
                <a16:creationId xmlns:a16="http://schemas.microsoft.com/office/drawing/2014/main" id="{3B6AE49A-47EF-80B0-0A7D-8905561150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146" y="1652419"/>
            <a:ext cx="5439284" cy="3001205"/>
          </a:xfrm>
          <a:prstGeom prst="rect">
            <a:avLst/>
          </a:prstGeom>
        </p:spPr>
      </p:pic>
    </p:spTree>
    <p:extLst>
      <p:ext uri="{BB962C8B-B14F-4D97-AF65-F5344CB8AC3E}">
        <p14:creationId xmlns:p14="http://schemas.microsoft.com/office/powerpoint/2010/main" val="42695492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White">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20</Slides>
  <Notes>15</Notes>
  <HiddenSlides>5</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WPI-White</vt:lpstr>
      <vt:lpstr>PowerPoint Presentation</vt:lpstr>
      <vt:lpstr>Environment Setup</vt:lpstr>
      <vt:lpstr>General Infrastructure</vt:lpstr>
      <vt:lpstr>Environment Setup</vt:lpstr>
      <vt:lpstr>Environment Setup</vt:lpstr>
      <vt:lpstr>Methodology</vt:lpstr>
      <vt:lpstr>Methodology – PPO Clip</vt:lpstr>
      <vt:lpstr>PPO Clip – Training Performance</vt:lpstr>
      <vt:lpstr>Methodology - Advantage Actor-Critic</vt:lpstr>
      <vt:lpstr>A2C Training Performance</vt:lpstr>
      <vt:lpstr>Results</vt:lpstr>
      <vt:lpstr>Results</vt:lpstr>
      <vt:lpstr>Conclusion and Future Scope</vt:lpstr>
      <vt:lpstr>References</vt:lpstr>
      <vt:lpstr>PowerPoint Presentation</vt:lpstr>
      <vt:lpstr>Content</vt:lpstr>
      <vt:lpstr>Reinforcement Learning for Short Range Path Planning in Indoor Environment</vt:lpstr>
      <vt:lpstr>Introduction</vt:lpstr>
      <vt:lpstr>WHY Learning-Based Approaches?</vt:lpstr>
      <vt:lpstr>Problem Statement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2023-12-03T22:42:24Z</dcterms:created>
  <dcterms:modified xsi:type="dcterms:W3CDTF">2023-12-05T23:31:23Z</dcterms:modified>
</cp:coreProperties>
</file>